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3" r:id="rId11"/>
    <p:sldId id="264" r:id="rId12"/>
    <p:sldId id="265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801D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6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093D5-1F86-4812-B707-7AB69A14B382}" type="datetimeFigureOut">
              <a:rPr lang="ru-RU" smtClean="0"/>
              <a:t>14.03.2022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883F5-5BBD-402F-81C7-6B0EAB5FDF7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testportal.gov.ua/putivnyk-uchasnyka-zno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908720"/>
            <a:ext cx="8424936" cy="1656184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Портфоліо  викладача  спецдисциплін, </a:t>
            </a:r>
            <a:br>
              <a:rPr lang="ru-RU" sz="4000" b="1" dirty="0" smtClean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хімії  та  біології</a:t>
            </a:r>
            <a:br>
              <a:rPr lang="ru-RU" sz="4000" b="1" dirty="0" smtClean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003300"/>
                </a:solidFill>
                <a:latin typeface="Monotype Corsiva" pitchFamily="66" charset="0"/>
                <a:cs typeface="Times New Roman" pitchFamily="18" charset="0"/>
              </a:rPr>
              <a:t>Завадовської  Ганни  Володимирівни</a:t>
            </a:r>
            <a:endParaRPr lang="ru-RU" sz="4000" b="1" dirty="0">
              <a:solidFill>
                <a:srgbClr val="003300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2780928"/>
            <a:ext cx="4464496" cy="3528392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06801D"/>
                </a:solidFill>
                <a:latin typeface="Monotype Corsiva" pitchFamily="66" charset="0"/>
              </a:rPr>
              <a:t>Життєве кредо: </a:t>
            </a:r>
            <a:endParaRPr lang="uk-UA" sz="3600" b="1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«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Працювати </a:t>
            </a: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 відповідально  і 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жити </a:t>
            </a: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 по 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совісті</a:t>
            </a: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».</a:t>
            </a:r>
          </a:p>
          <a:p>
            <a:endParaRPr lang="ru-RU" sz="2000" dirty="0">
              <a:solidFill>
                <a:srgbClr val="06801D"/>
              </a:solidFill>
              <a:latin typeface="Monotype Corsiva" pitchFamily="66" charset="0"/>
            </a:endParaRPr>
          </a:p>
          <a:p>
            <a:r>
              <a:rPr lang="uk-UA" sz="3600" b="1" dirty="0">
                <a:solidFill>
                  <a:srgbClr val="06801D"/>
                </a:solidFill>
                <a:latin typeface="Monotype Corsiva" pitchFamily="66" charset="0"/>
              </a:rPr>
              <a:t>Педагогічне кредо</a:t>
            </a:r>
            <a:r>
              <a:rPr lang="uk-UA" sz="3600" b="1" dirty="0" smtClean="0">
                <a:solidFill>
                  <a:srgbClr val="06801D"/>
                </a:solidFill>
                <a:latin typeface="Monotype Corsiva" pitchFamily="66" charset="0"/>
              </a:rPr>
              <a:t>: </a:t>
            </a:r>
            <a:endParaRPr lang="uk-UA" sz="1000" b="1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«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Вік </a:t>
            </a: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 живи 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– вік </a:t>
            </a: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 учись».</a:t>
            </a:r>
            <a:endParaRPr lang="ru-RU" sz="2800" dirty="0">
              <a:solidFill>
                <a:srgbClr val="06801D"/>
              </a:solidFill>
              <a:latin typeface="Monotype Corsiva" pitchFamily="66" charset="0"/>
            </a:endParaRPr>
          </a:p>
          <a:p>
            <a:endParaRPr lang="ru-RU" sz="3600" dirty="0">
              <a:latin typeface="Monotype Corsiva" pitchFamily="66" charset="0"/>
            </a:endParaRPr>
          </a:p>
        </p:txBody>
      </p:sp>
      <p:pic>
        <p:nvPicPr>
          <p:cNvPr id="5" name="Рисунок 4" descr="20210901_0950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708921"/>
            <a:ext cx="3528392" cy="3456384"/>
          </a:xfrm>
          <a:prstGeom prst="round2DiagRect">
            <a:avLst/>
          </a:prstGeom>
          <a:ln>
            <a:solidFill>
              <a:srgbClr val="0033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rgbClr val="003300"/>
                </a:solidFill>
                <a:latin typeface="Monotype Corsiva" pitchFamily="66" charset="0"/>
              </a:rPr>
              <a:t>ПОЗАКЛАСНА  РОБОТА</a:t>
            </a:r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59632" y="1196752"/>
            <a:ext cx="7560840" cy="21602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Патріотичним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вихованням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займаюся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в позаурочний час.</a:t>
            </a:r>
          </a:p>
          <a:p>
            <a:pPr algn="ctr">
              <a:buNone/>
            </a:pP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Для здобувачів освіти групи №15 провела виховний захід на тему: «Без верби і калини – нема України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»</a:t>
            </a:r>
            <a:endParaRPr lang="ru-RU" dirty="0">
              <a:solidFill>
                <a:srgbClr val="06801D"/>
              </a:solidFill>
            </a:endParaRPr>
          </a:p>
          <a:p>
            <a:endParaRPr lang="ru-RU" dirty="0"/>
          </a:p>
        </p:txBody>
      </p:sp>
      <p:pic>
        <p:nvPicPr>
          <p:cNvPr id="4" name="Рисунок 3" descr="20191114_15172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3356992"/>
            <a:ext cx="3960440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191114_1518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3501008"/>
            <a:ext cx="3984443" cy="2664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76672"/>
            <a:ext cx="7056784" cy="244827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    З </a:t>
            </a:r>
            <a:r>
              <a:rPr lang="ru-RU" dirty="0">
                <a:solidFill>
                  <a:srgbClr val="06801D"/>
                </a:solidFill>
                <a:latin typeface="Monotype Corsiva" pitchFamily="66" charset="0"/>
              </a:rPr>
              <a:t>метою 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здобуття знань про охорону навколишнього природного середовища </a:t>
            </a:r>
            <a:endParaRPr lang="uk-UA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uk-UA" dirty="0" smtClean="0">
                <a:solidFill>
                  <a:srgbClr val="06801D"/>
                </a:solidFill>
                <a:latin typeface="Monotype Corsiva" pitchFamily="66" charset="0"/>
              </a:rPr>
              <a:t>разом 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із здобувачами освіти групи №14 </a:t>
            </a:r>
            <a:endParaRPr lang="uk-UA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uk-UA" dirty="0" smtClean="0">
                <a:solidFill>
                  <a:srgbClr val="06801D"/>
                </a:solidFill>
                <a:latin typeface="Monotype Corsiva" pitchFamily="66" charset="0"/>
              </a:rPr>
              <a:t>здійснили  подорож 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в природу </a:t>
            </a:r>
            <a:endParaRPr lang="uk-UA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uk-UA" dirty="0" smtClean="0">
                <a:solidFill>
                  <a:srgbClr val="06801D"/>
                </a:solidFill>
                <a:latin typeface="Monotype Corsiva" pitchFamily="66" charset="0"/>
              </a:rPr>
              <a:t>«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Рослини – символи України». </a:t>
            </a:r>
            <a:endParaRPr lang="ru-RU" dirty="0">
              <a:solidFill>
                <a:srgbClr val="06801D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5" name="Рисунок 4" descr="20191114_15325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2924944"/>
            <a:ext cx="3456384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191114_15320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2852936"/>
            <a:ext cx="3456384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0191114_15222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75856" y="4365104"/>
            <a:ext cx="3360372" cy="23316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32657"/>
            <a:ext cx="7725544" cy="324035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dirty="0" smtClean="0"/>
              <a:t>    </a:t>
            </a: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Любити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, берегти та цінувати </a:t>
            </a:r>
            <a:endParaRPr lang="uk-UA" sz="28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свій 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рідний край – обов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’язок кожного. </a:t>
            </a:r>
            <a:endParaRPr lang="ru-RU" sz="28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Юнаки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групи №1 долучилися до міжнародної акції Всесвітнього дня прибирання. </a:t>
            </a:r>
            <a:endParaRPr lang="ru-RU" sz="28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Підтвердивши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, що спільна праця дає хороші результати та об’єднує людей у прагненні берегти і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примножувати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багатства  природи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. </a:t>
            </a:r>
          </a:p>
        </p:txBody>
      </p:sp>
      <p:pic>
        <p:nvPicPr>
          <p:cNvPr id="4" name="Рисунок 3" descr="20210916_1153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3429000"/>
            <a:ext cx="3648405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10916_1152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3429000"/>
            <a:ext cx="3744416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064896" cy="31683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    В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рамках тижня природничих дисциплін для здобувачів освіти групи №16 провела </a:t>
            </a: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позакласний захід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на тему</a:t>
            </a: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: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«Крохмаль, будова крохмалю. Хімічні властивості: гідроліз, реакція з йодом». </a:t>
            </a:r>
            <a:endParaRPr lang="ru-RU" sz="24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Акцент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зробила на демонстрації «Гідроліз крохмалю» та лабораторних дослідах «Взаємодія крохмалю з водою», «Взаємодія крохмалю з розчином йоду».</a:t>
            </a:r>
          </a:p>
          <a:p>
            <a:endParaRPr lang="ru-RU" dirty="0"/>
          </a:p>
        </p:txBody>
      </p:sp>
      <p:pic>
        <p:nvPicPr>
          <p:cNvPr id="4" name="Рисунок 3" descr="20210204_0952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852936"/>
            <a:ext cx="2664296" cy="30035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10204_0958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3933056"/>
            <a:ext cx="327625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10204_10104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192" y="2996952"/>
            <a:ext cx="2645001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90465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dirty="0" smtClean="0"/>
              <a:t>    </a:t>
            </a:r>
            <a:r>
              <a:rPr lang="uk-UA" dirty="0" smtClean="0">
                <a:solidFill>
                  <a:srgbClr val="06801D"/>
                </a:solidFill>
                <a:latin typeface="Monotype Corsiva" pitchFamily="66" charset="0"/>
              </a:rPr>
              <a:t>Проводжу 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факультативні заняття з біології для здобувачів освіти групи №15 згідно робочої програми та графіка. Ознайомила учнів з «Путівником учасника ЗНО-2022». </a:t>
            </a:r>
            <a:endParaRPr lang="ru-RU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>
                <a:solidFill>
                  <a:srgbClr val="06801D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   </a:t>
            </a:r>
            <a:r>
              <a:rPr lang="uk-UA" dirty="0" smtClean="0">
                <a:solidFill>
                  <a:srgbClr val="06801D"/>
                </a:solidFill>
                <a:latin typeface="Monotype Corsiva" pitchFamily="66" charset="0"/>
              </a:rPr>
              <a:t>Режим 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доступу </a:t>
            </a:r>
            <a:endParaRPr lang="uk-UA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en-US" u="sng" dirty="0" smtClean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https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://</a:t>
            </a:r>
            <a:r>
              <a:rPr lang="en-US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testportal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.</a:t>
            </a:r>
            <a:r>
              <a:rPr lang="en-US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gov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.</a:t>
            </a:r>
            <a:r>
              <a:rPr lang="en-US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ua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/</a:t>
            </a:r>
            <a:r>
              <a:rPr lang="en-US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putivnyk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-</a:t>
            </a:r>
            <a:r>
              <a:rPr lang="en-US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uchasnyka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-</a:t>
            </a:r>
            <a:r>
              <a:rPr lang="en-US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zno</a:t>
            </a:r>
            <a:r>
              <a:rPr lang="ru-RU" u="sng" dirty="0">
                <a:solidFill>
                  <a:srgbClr val="06801D"/>
                </a:solidFill>
                <a:latin typeface="Monotype Corsiva" pitchFamily="66" charset="0"/>
                <a:hlinkClick r:id="rId3"/>
              </a:rPr>
              <a:t>/</a:t>
            </a:r>
            <a:endParaRPr lang="ru-RU" dirty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    Розповіла </a:t>
            </a:r>
            <a:r>
              <a:rPr lang="ru-RU" dirty="0">
                <a:solidFill>
                  <a:srgbClr val="06801D"/>
                </a:solidFill>
                <a:latin typeface="Monotype Corsiva" pitchFamily="66" charset="0"/>
              </a:rPr>
              <a:t>здобувачам освіти про особливості тесту та наочно продемонструвала форми тестових завдань з біології у 2022 році. </a:t>
            </a:r>
            <a:endParaRPr lang="ru-RU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Показала </a:t>
            </a:r>
            <a:r>
              <a:rPr lang="ru-RU" dirty="0">
                <a:solidFill>
                  <a:srgbClr val="06801D"/>
                </a:solidFill>
                <a:latin typeface="Monotype Corsiva" pitchFamily="66" charset="0"/>
              </a:rPr>
              <a:t>бланк відповідей та пояснила правила його заповнення. Ознайомила з інструкцією щодо роботи в зошиті учасника ЗНО з біології.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bez_nazvanyy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91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3888" y="274638"/>
            <a:ext cx="5580112" cy="99412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ВИХОВНА  РОБОТА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79912" y="1052736"/>
            <a:ext cx="4968552" cy="2376264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b="1" dirty="0" smtClean="0"/>
              <a:t>    </a:t>
            </a:r>
            <a:r>
              <a:rPr lang="uk-UA" b="1" dirty="0">
                <a:latin typeface="Monotype Corsiva" pitchFamily="66" charset="0"/>
              </a:rPr>
              <a:t>В</a:t>
            </a:r>
            <a:r>
              <a:rPr lang="uk-UA" b="1" dirty="0" smtClean="0">
                <a:latin typeface="Monotype Corsiva" pitchFamily="66" charset="0"/>
              </a:rPr>
              <a:t>ечір-реквієм </a:t>
            </a:r>
            <a:r>
              <a:rPr lang="uk-UA" b="1" dirty="0">
                <a:latin typeface="Monotype Corsiva" pitchFamily="66" charset="0"/>
              </a:rPr>
              <a:t>до Дня пам</a:t>
            </a:r>
            <a:r>
              <a:rPr lang="ru-RU" b="1" dirty="0">
                <a:latin typeface="Monotype Corsiva" pitchFamily="66" charset="0"/>
              </a:rPr>
              <a:t>’яті жертв голодоморів та політичних репресій </a:t>
            </a:r>
            <a:endParaRPr lang="ru-RU" b="1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b="1" dirty="0" smtClean="0">
                <a:latin typeface="Monotype Corsiva" pitchFamily="66" charset="0"/>
              </a:rPr>
              <a:t>   «</a:t>
            </a:r>
            <a:r>
              <a:rPr lang="ru-RU" b="1" dirty="0">
                <a:latin typeface="Monotype Corsiva" pitchFamily="66" charset="0"/>
              </a:rPr>
              <a:t>Мертві не пробачать, </a:t>
            </a:r>
            <a:endParaRPr lang="ru-RU" b="1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ru-RU" b="1" dirty="0" smtClean="0">
                <a:latin typeface="Monotype Corsiva" pitchFamily="66" charset="0"/>
              </a:rPr>
              <a:t>живі </a:t>
            </a:r>
            <a:r>
              <a:rPr lang="ru-RU" b="1" dirty="0">
                <a:latin typeface="Monotype Corsiva" pitchFamily="66" charset="0"/>
              </a:rPr>
              <a:t>не забудуть</a:t>
            </a:r>
            <a:r>
              <a:rPr lang="ru-RU" b="1" dirty="0" smtClean="0">
                <a:latin typeface="Monotype Corsiva" pitchFamily="66" charset="0"/>
              </a:rPr>
              <a:t>»</a:t>
            </a:r>
            <a:endParaRPr lang="ru-RU" b="1" dirty="0">
              <a:latin typeface="Monotype Corsiva" pitchFamily="66" charset="0"/>
            </a:endParaRPr>
          </a:p>
          <a:p>
            <a:endParaRPr lang="ru-RU" b="1" dirty="0"/>
          </a:p>
        </p:txBody>
      </p:sp>
      <p:pic>
        <p:nvPicPr>
          <p:cNvPr id="5" name="Рисунок 4" descr="20220215_0945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3501008"/>
            <a:ext cx="2808312" cy="3150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20215_094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501008"/>
            <a:ext cx="280831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220215_0945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3501008"/>
            <a:ext cx="2808312" cy="30891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wfUWkGhsZmjgd25gs59s.w57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8076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476672"/>
            <a:ext cx="8229600" cy="1656184"/>
          </a:xfrm>
        </p:spPr>
        <p:txBody>
          <a:bodyPr/>
          <a:lstStyle/>
          <a:p>
            <a:pPr lvl="0" algn="ctr">
              <a:buNone/>
            </a:pPr>
            <a:r>
              <a:rPr lang="uk-UA" sz="3600" b="1" dirty="0" smtClean="0">
                <a:latin typeface="Monotype Corsiva" pitchFamily="66" charset="0"/>
              </a:rPr>
              <a:t>   Вечір </a:t>
            </a:r>
            <a:r>
              <a:rPr lang="uk-UA" sz="3600" b="1" dirty="0">
                <a:latin typeface="Monotype Corsiva" pitchFamily="66" charset="0"/>
              </a:rPr>
              <a:t>пам</a:t>
            </a:r>
            <a:r>
              <a:rPr lang="ru-RU" sz="3600" b="1" dirty="0">
                <a:latin typeface="Monotype Corsiva" pitchFamily="66" charset="0"/>
              </a:rPr>
              <a:t>’яті до Дня Героїв Небесної Сотні «Майдан ридав, а сотня в небо йшла</a:t>
            </a:r>
            <a:r>
              <a:rPr lang="ru-RU" sz="3600" b="1" dirty="0" smtClean="0">
                <a:latin typeface="Monotype Corsiva" pitchFamily="66" charset="0"/>
              </a:rPr>
              <a:t>»</a:t>
            </a:r>
            <a:endParaRPr lang="ru-RU" sz="3600" b="1" dirty="0"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5" name="Рисунок 4" descr="20200211_20404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700808"/>
            <a:ext cx="374441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00211_20465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31640" y="1700808"/>
            <a:ext cx="3816423" cy="28623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20200211_20445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6" y="4077072"/>
            <a:ext cx="3744416" cy="2574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20200211_2044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4149080"/>
            <a:ext cx="3312368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kompozicii-s-elkoj-10-1024x5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836712"/>
            <a:ext cx="8064896" cy="1728192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algn="ctr">
              <a:buNone/>
            </a:pPr>
            <a:r>
              <a:rPr lang="uk-UA" sz="4000" dirty="0" smtClean="0">
                <a:latin typeface="Monotype Corsiva" pitchFamily="66" charset="0"/>
              </a:rPr>
              <a:t>   </a:t>
            </a:r>
            <a:r>
              <a:rPr lang="uk-UA" sz="3600" b="1" dirty="0" smtClean="0">
                <a:solidFill>
                  <a:schemeClr val="bg1"/>
                </a:solidFill>
                <a:latin typeface="Monotype Corsiva" pitchFamily="66" charset="0"/>
              </a:rPr>
              <a:t>Новорічний  </a:t>
            </a:r>
            <a:r>
              <a:rPr lang="uk-UA" sz="3600" b="1" dirty="0">
                <a:solidFill>
                  <a:schemeClr val="bg1"/>
                </a:solidFill>
                <a:latin typeface="Monotype Corsiva" pitchFamily="66" charset="0"/>
              </a:rPr>
              <a:t>вечір </a:t>
            </a:r>
            <a:endParaRPr lang="uk-UA" sz="3600" dirty="0" smtClean="0">
              <a:solidFill>
                <a:schemeClr val="bg1"/>
              </a:solidFill>
              <a:latin typeface="Monotype Corsiva" pitchFamily="66" charset="0"/>
            </a:endParaRPr>
          </a:p>
          <a:p>
            <a:pPr lvl="0" algn="ctr">
              <a:buNone/>
            </a:pPr>
            <a:r>
              <a:rPr lang="uk-UA" sz="3600" b="1" dirty="0" smtClean="0">
                <a:solidFill>
                  <a:schemeClr val="bg1"/>
                </a:solidFill>
                <a:latin typeface="Monotype Corsiva" pitchFamily="66" charset="0"/>
              </a:rPr>
              <a:t>«</a:t>
            </a:r>
            <a:r>
              <a:rPr lang="uk-UA" sz="3600" b="1" dirty="0">
                <a:solidFill>
                  <a:schemeClr val="bg1"/>
                </a:solidFill>
                <a:latin typeface="Monotype Corsiva" pitchFamily="66" charset="0"/>
              </a:rPr>
              <a:t>Серед </a:t>
            </a:r>
            <a:r>
              <a:rPr lang="uk-UA" sz="3600" b="1" dirty="0" smtClean="0">
                <a:solidFill>
                  <a:schemeClr val="bg1"/>
                </a:solidFill>
                <a:latin typeface="Monotype Corsiva" pitchFamily="66" charset="0"/>
              </a:rPr>
              <a:t> зимових   новорічних  мрій  2021</a:t>
            </a:r>
            <a:r>
              <a:rPr lang="uk-UA" sz="3600" b="1" dirty="0">
                <a:solidFill>
                  <a:schemeClr val="bg1"/>
                </a:solidFill>
                <a:latin typeface="Monotype Corsiva" pitchFamily="66" charset="0"/>
              </a:rPr>
              <a:t>»</a:t>
            </a:r>
            <a:endParaRPr lang="ru-RU" sz="3600" b="1" dirty="0">
              <a:solidFill>
                <a:schemeClr val="bg1"/>
              </a:solidFill>
              <a:latin typeface="Monotype Corsiva" pitchFamily="66" charset="0"/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4" name="Рисунок 3" descr="20201222_1001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V="1">
            <a:off x="4572000" y="3501008"/>
            <a:ext cx="4336559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01222_0938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251520" y="2924944"/>
            <a:ext cx="4342882" cy="3312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593798106_48-p-strogii-fon-dlya-prezentatsii-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8229600" cy="3168352"/>
          </a:xfrm>
        </p:spPr>
        <p:txBody>
          <a:bodyPr/>
          <a:lstStyle/>
          <a:p>
            <a:pPr algn="just">
              <a:buNone/>
            </a:pPr>
            <a:r>
              <a:rPr lang="uk-UA" sz="2800" dirty="0" smtClean="0">
                <a:solidFill>
                  <a:srgbClr val="06801D"/>
                </a:solidFill>
                <a:latin typeface="Monotype Corsiva" pitchFamily="66" charset="0"/>
              </a:rPr>
              <a:t>    З </a:t>
            </a:r>
            <a:r>
              <a:rPr lang="uk-UA" sz="2800" dirty="0">
                <a:solidFill>
                  <a:srgbClr val="06801D"/>
                </a:solidFill>
                <a:latin typeface="Monotype Corsiva" pitchFamily="66" charset="0"/>
              </a:rPr>
              <a:t>метою профорієнтаційної роботи в 2021 році побувала в школах міста Шепетівки та смт. Судилків. Спілкувалася з керівниками навчальних закладів та по можливості з учнями вупускних класів, розповідаючи про переваги навчання в Державному професійно-технічному навчальному закладі «Острозьке вище професійне училище». </a:t>
            </a:r>
            <a:endParaRPr lang="ru-RU" sz="2800" dirty="0">
              <a:solidFill>
                <a:srgbClr val="06801D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  <p:pic>
        <p:nvPicPr>
          <p:cNvPr id="4" name="Рисунок 3" descr="20210518_1037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 flipV="1">
            <a:off x="251520" y="4005064"/>
            <a:ext cx="3581335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10518_1044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5991766" y="3665417"/>
            <a:ext cx="3388651" cy="29158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10518_1115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059832" y="3284984"/>
            <a:ext cx="3384376" cy="2484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93798106_48-p-strogii-fon-dlya-prezentatsii-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3"/>
            <a:ext cx="8003232" cy="1800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За  сприяння  активу  групи  №1</a:t>
            </a:r>
          </a:p>
          <a:p>
            <a:pPr algn="ctr">
              <a:buNone/>
            </a:pP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з  метою  профорієнтації  - 2021 </a:t>
            </a:r>
            <a:r>
              <a:rPr lang="uk-UA" sz="2800" b="1" dirty="0">
                <a:solidFill>
                  <a:srgbClr val="06801D"/>
                </a:solidFill>
                <a:latin typeface="Monotype Corsiva" pitchFamily="66" charset="0"/>
              </a:rPr>
              <a:t>оформила </a:t>
            </a: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 відеоролик </a:t>
            </a:r>
          </a:p>
          <a:p>
            <a:pPr algn="ctr">
              <a:buNone/>
            </a:pP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«</a:t>
            </a:r>
            <a:r>
              <a:rPr lang="uk-UA" sz="2800" b="1" dirty="0">
                <a:solidFill>
                  <a:srgbClr val="06801D"/>
                </a:solidFill>
                <a:latin typeface="Monotype Corsiva" pitchFamily="66" charset="0"/>
              </a:rPr>
              <a:t>Обери </a:t>
            </a: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 професію </a:t>
            </a:r>
            <a:r>
              <a:rPr lang="uk-UA" sz="2800" b="1" dirty="0">
                <a:solidFill>
                  <a:srgbClr val="06801D"/>
                </a:solidFill>
                <a:latin typeface="Monotype Corsiva" pitchFamily="66" charset="0"/>
              </a:rPr>
              <a:t>– забезпеч </a:t>
            </a: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 майбутнє»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Screenshot_20220202-123049_Facebook.jpg"/>
          <p:cNvPicPr>
            <a:picLocks noChangeAspect="1"/>
          </p:cNvPicPr>
          <p:nvPr/>
        </p:nvPicPr>
        <p:blipFill>
          <a:blip r:embed="rId3" cstate="print"/>
          <a:srcRect t="18687" r="1468" b="8900"/>
          <a:stretch>
            <a:fillRect/>
          </a:stretch>
        </p:blipFill>
        <p:spPr>
          <a:xfrm>
            <a:off x="179512" y="2060848"/>
            <a:ext cx="3240360" cy="3647388"/>
          </a:xfrm>
          <a:prstGeom prst="rect">
            <a:avLst/>
          </a:prstGeom>
        </p:spPr>
      </p:pic>
      <p:pic>
        <p:nvPicPr>
          <p:cNvPr id="5" name="Рисунок 4" descr="Screenshot_20220202-123017_Facebook.jpg"/>
          <p:cNvPicPr>
            <a:picLocks noChangeAspect="1"/>
          </p:cNvPicPr>
          <p:nvPr/>
        </p:nvPicPr>
        <p:blipFill>
          <a:blip r:embed="rId4" cstate="print"/>
          <a:srcRect t="42650" r="-2266" b="9051"/>
          <a:stretch>
            <a:fillRect/>
          </a:stretch>
        </p:blipFill>
        <p:spPr>
          <a:xfrm>
            <a:off x="3347864" y="4077072"/>
            <a:ext cx="3087420" cy="2592288"/>
          </a:xfrm>
          <a:prstGeom prst="rect">
            <a:avLst/>
          </a:prstGeom>
        </p:spPr>
      </p:pic>
      <p:pic>
        <p:nvPicPr>
          <p:cNvPr id="6" name="Рисунок 5" descr="Screenshot_20220202-123014_Facebook.jpg"/>
          <p:cNvPicPr>
            <a:picLocks noChangeAspect="1"/>
          </p:cNvPicPr>
          <p:nvPr/>
        </p:nvPicPr>
        <p:blipFill>
          <a:blip r:embed="rId5" cstate="print"/>
          <a:srcRect t="42650" r="-399" b="9051"/>
          <a:stretch>
            <a:fillRect/>
          </a:stretch>
        </p:blipFill>
        <p:spPr>
          <a:xfrm>
            <a:off x="5796136" y="2204864"/>
            <a:ext cx="3199459" cy="27363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776864" cy="1138138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Monotype Corsiva" pitchFamily="66" charset="0"/>
              </a:rPr>
              <a:t>ВІЗИТКА</a:t>
            </a:r>
            <a:endParaRPr lang="ru-RU" sz="6000" b="1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060848"/>
            <a:ext cx="7848872" cy="4248472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003300"/>
                </a:solidFill>
                <a:latin typeface="Monotype Corsiva" pitchFamily="66" charset="0"/>
              </a:rPr>
              <a:t>Дата народження: 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25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.07.1960р.</a:t>
            </a:r>
          </a:p>
          <a:p>
            <a:pPr algn="just"/>
            <a:r>
              <a:rPr lang="ru-RU" b="1" dirty="0" smtClean="0">
                <a:solidFill>
                  <a:srgbClr val="003300"/>
                </a:solidFill>
                <a:latin typeface="Monotype Corsiva" pitchFamily="66" charset="0"/>
              </a:rPr>
              <a:t>Освіта:</a:t>
            </a:r>
            <a:r>
              <a:rPr lang="ru-RU" dirty="0" smtClean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повна вища, </a:t>
            </a:r>
            <a:r>
              <a:rPr lang="uk-UA" dirty="0">
                <a:solidFill>
                  <a:srgbClr val="06801D"/>
                </a:solidFill>
                <a:latin typeface="Monotype Corsiva" pitchFamily="66" charset="0"/>
              </a:rPr>
              <a:t>Кам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’янець-Подільський сільськогосподарський інститут, вчений агроном, 1983 р.</a:t>
            </a:r>
            <a:endParaRPr lang="ru-RU" dirty="0">
              <a:solidFill>
                <a:srgbClr val="06801D"/>
              </a:solidFill>
              <a:latin typeface="Monotype Corsiva" pitchFamily="66" charset="0"/>
            </a:endParaRPr>
          </a:p>
          <a:p>
            <a:pPr algn="just"/>
            <a:r>
              <a:rPr lang="ru-RU" b="1" dirty="0" smtClean="0">
                <a:solidFill>
                  <a:srgbClr val="003300"/>
                </a:solidFill>
                <a:latin typeface="Monotype Corsiva" pitchFamily="66" charset="0"/>
              </a:rPr>
              <a:t>Посада: 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викладач спецдисциплін, хімії, біології</a:t>
            </a:r>
            <a:endParaRPr lang="ru-RU" b="1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just"/>
            <a:r>
              <a:rPr lang="ru-RU" b="1" dirty="0" smtClean="0">
                <a:solidFill>
                  <a:srgbClr val="003300"/>
                </a:solidFill>
                <a:latin typeface="Monotype Corsiva" pitchFamily="66" charset="0"/>
              </a:rPr>
              <a:t>Педагогічний  стаж: </a:t>
            </a:r>
            <a:r>
              <a:rPr lang="ru-RU" dirty="0" smtClean="0">
                <a:solidFill>
                  <a:srgbClr val="003300"/>
                </a:solidFill>
                <a:latin typeface="Monotype Corsiva" pitchFamily="66" charset="0"/>
              </a:rPr>
              <a:t>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38 років</a:t>
            </a:r>
          </a:p>
          <a:p>
            <a:pPr algn="just"/>
            <a:r>
              <a:rPr lang="ru-RU" b="1" dirty="0" smtClean="0">
                <a:solidFill>
                  <a:srgbClr val="003300"/>
                </a:solidFill>
                <a:latin typeface="Monotype Corsiva" pitchFamily="66" charset="0"/>
              </a:rPr>
              <a:t>Кваліфікаційна  категорія: 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спеціаліст 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вищої</a:t>
            </a:r>
            <a:r>
              <a:rPr lang="ru-RU" dirty="0" smtClean="0">
                <a:solidFill>
                  <a:srgbClr val="06801D"/>
                </a:solidFill>
                <a:latin typeface="Monotype Corsiva" pitchFamily="66" charset="0"/>
              </a:rPr>
              <a:t>  категорії</a:t>
            </a:r>
            <a:endParaRPr lang="ru-RU" b="1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904656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uk-UA" sz="3500" dirty="0" smtClean="0">
                <a:latin typeface="Monotype Corsiva" pitchFamily="66" charset="0"/>
              </a:rPr>
              <a:t>    Особливу </a:t>
            </a:r>
            <a:r>
              <a:rPr lang="uk-UA" sz="3500" dirty="0">
                <a:latin typeface="Monotype Corsiva" pitchFamily="66" charset="0"/>
              </a:rPr>
              <a:t>увагу в педагогічній діяльності звертаю на формування особистості здобувача </a:t>
            </a:r>
            <a:r>
              <a:rPr lang="uk-UA" sz="3500" dirty="0" smtClean="0">
                <a:latin typeface="Monotype Corsiva" pitchFamily="66" charset="0"/>
              </a:rPr>
              <a:t>освіти. Намагаюся </a:t>
            </a:r>
            <a:r>
              <a:rPr lang="uk-UA" sz="3500" dirty="0">
                <a:latin typeface="Monotype Corsiva" pitchFamily="66" charset="0"/>
              </a:rPr>
              <a:t>реалізувати модель творчої особистості, яка не лише володіє розвитком логічного мислення та увагою, а й загальнолюдськими цінностями, нормами поведінки, як на уроках так і в житті, адже творчий працівник, здатний після закінчення професійно-технічного навчального закладу активно включитись в різноманітні сфери людської діяльності і в першу чергу по обраній професії.</a:t>
            </a:r>
            <a:endParaRPr lang="ru-RU" sz="3500" dirty="0"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424936" cy="223224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4000" b="1" dirty="0" smtClean="0">
                <a:solidFill>
                  <a:srgbClr val="003300"/>
                </a:solidFill>
                <a:latin typeface="Monotype Corsiva" pitchFamily="66" charset="0"/>
              </a:rPr>
              <a:t>ТЕМА  НАД  ЯКОЮ  ПРАЦЮЮ:</a:t>
            </a:r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/>
            </a:r>
            <a:b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</a:br>
            <a:r>
              <a:rPr lang="uk-UA" sz="3600" dirty="0">
                <a:solidFill>
                  <a:srgbClr val="06801D"/>
                </a:solidFill>
                <a:latin typeface="Monotype Corsiva" pitchFamily="66" charset="0"/>
              </a:rPr>
              <a:t>«Патріотичне виховання підростаючого покоління та здобуття знань про охорону навколишнього природного середовища».</a:t>
            </a:r>
            <a:r>
              <a:rPr lang="uk-UA" dirty="0" smtClean="0">
                <a:latin typeface="Monotype Corsiva" pitchFamily="66" charset="0"/>
              </a:rPr>
              <a:t/>
            </a:r>
            <a:br>
              <a:rPr lang="uk-UA" dirty="0" smtClean="0"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708920"/>
            <a:ext cx="8208912" cy="3888432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uk-UA" sz="3900" b="1" dirty="0" smtClean="0">
                <a:solidFill>
                  <a:srgbClr val="003300"/>
                </a:solidFill>
                <a:latin typeface="Monotype Corsiva" pitchFamily="66" charset="0"/>
              </a:rPr>
              <a:t>МЕТА  РОБОТИ  ПОЛЯГАЄ </a:t>
            </a:r>
          </a:p>
          <a:p>
            <a:pPr algn="ctr">
              <a:buNone/>
            </a:pPr>
            <a:r>
              <a:rPr lang="ru-RU" sz="3300" dirty="0">
                <a:solidFill>
                  <a:srgbClr val="06801D"/>
                </a:solidFill>
                <a:latin typeface="Monotype Corsiva" pitchFamily="66" charset="0"/>
              </a:rPr>
              <a:t>в</a:t>
            </a:r>
            <a:r>
              <a:rPr lang="ru-RU" sz="3300" dirty="0" smtClean="0">
                <a:solidFill>
                  <a:srgbClr val="06801D"/>
                </a:solidFill>
                <a:latin typeface="Monotype Corsiva" pitchFamily="66" charset="0"/>
              </a:rPr>
              <a:t> навчанні </a:t>
            </a:r>
            <a:r>
              <a:rPr lang="ru-RU" sz="3300" dirty="0">
                <a:solidFill>
                  <a:srgbClr val="06801D"/>
                </a:solidFill>
                <a:latin typeface="Monotype Corsiva" pitchFamily="66" charset="0"/>
              </a:rPr>
              <a:t>здобувачів освіти збереженню безпечного для існування живої і неживої природи навколишнього середовища, захисту природи від негативного впливу, зумовленого забрудненням навколишнього природного середовища, </a:t>
            </a:r>
            <a:endParaRPr lang="ru-RU" sz="33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3300" dirty="0" smtClean="0">
                <a:solidFill>
                  <a:srgbClr val="06801D"/>
                </a:solidFill>
                <a:latin typeface="Monotype Corsiva" pitchFamily="66" charset="0"/>
              </a:rPr>
              <a:t>досягнення </a:t>
            </a:r>
            <a:r>
              <a:rPr lang="ru-RU" sz="3300" dirty="0">
                <a:solidFill>
                  <a:srgbClr val="06801D"/>
                </a:solidFill>
                <a:latin typeface="Monotype Corsiva" pitchFamily="66" charset="0"/>
              </a:rPr>
              <a:t>гармонійної взаємодії суспільства і природи, </a:t>
            </a:r>
            <a:r>
              <a:rPr lang="ru-RU" sz="3300" dirty="0" smtClean="0">
                <a:solidFill>
                  <a:srgbClr val="06801D"/>
                </a:solidFill>
                <a:latin typeface="Monotype Corsiva" pitchFamily="66" charset="0"/>
              </a:rPr>
              <a:t>охорони, раціонального </a:t>
            </a:r>
            <a:r>
              <a:rPr lang="ru-RU" sz="3300" dirty="0">
                <a:solidFill>
                  <a:srgbClr val="06801D"/>
                </a:solidFill>
                <a:latin typeface="Monotype Corsiva" pitchFamily="66" charset="0"/>
              </a:rPr>
              <a:t>використання і </a:t>
            </a:r>
            <a:endParaRPr lang="ru-RU" sz="33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r>
              <a:rPr lang="ru-RU" sz="3300" dirty="0" smtClean="0">
                <a:solidFill>
                  <a:srgbClr val="06801D"/>
                </a:solidFill>
                <a:latin typeface="Monotype Corsiva" pitchFamily="66" charset="0"/>
              </a:rPr>
              <a:t>відтворення </a:t>
            </a:r>
            <a:r>
              <a:rPr lang="ru-RU" sz="3300" dirty="0">
                <a:solidFill>
                  <a:srgbClr val="06801D"/>
                </a:solidFill>
                <a:latin typeface="Monotype Corsiva" pitchFamily="66" charset="0"/>
              </a:rPr>
              <a:t>природних ресурсів.</a:t>
            </a:r>
          </a:p>
          <a:p>
            <a:pPr algn="ctr">
              <a:buNone/>
            </a:pPr>
            <a:endParaRPr lang="uk-UA" b="1" dirty="0" smtClean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3300"/>
                </a:solidFill>
                <a:latin typeface="Monotype Corsiva" pitchFamily="66" charset="0"/>
              </a:rPr>
              <a:t>МЕТОДИЧНА  РОБОТА</a:t>
            </a:r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uk-UA" dirty="0" smtClean="0"/>
              <a:t>    </a:t>
            </a:r>
            <a:r>
              <a:rPr lang="uk-UA" sz="3500" dirty="0" smtClean="0">
                <a:solidFill>
                  <a:srgbClr val="06801D"/>
                </a:solidFill>
                <a:latin typeface="Monotype Corsiva" pitchFamily="66" charset="0"/>
              </a:rPr>
              <a:t>30.09.2021 </a:t>
            </a:r>
            <a:r>
              <a:rPr lang="uk-UA" sz="3500" dirty="0">
                <a:solidFill>
                  <a:srgbClr val="06801D"/>
                </a:solidFill>
                <a:latin typeface="Monotype Corsiva" pitchFamily="66" charset="0"/>
              </a:rPr>
              <a:t>року в рамках Тринадцятої міжнародної виставки «Інноватика в сучасній освіті - 2021» </a:t>
            </a:r>
            <a:r>
              <a:rPr lang="uk-UA" sz="3500" dirty="0" smtClean="0">
                <a:solidFill>
                  <a:srgbClr val="06801D"/>
                </a:solidFill>
                <a:latin typeface="Monotype Corsiva" pitchFamily="66" charset="0"/>
              </a:rPr>
              <a:t>взяла участь в </a:t>
            </a:r>
            <a:r>
              <a:rPr lang="uk-UA" sz="3500" dirty="0">
                <a:solidFill>
                  <a:srgbClr val="06801D"/>
                </a:solidFill>
                <a:latin typeface="Monotype Corsiva" pitchFamily="66" charset="0"/>
              </a:rPr>
              <a:t>онлайн – </a:t>
            </a:r>
            <a:r>
              <a:rPr lang="uk-UA" sz="3500" dirty="0" smtClean="0">
                <a:solidFill>
                  <a:srgbClr val="06801D"/>
                </a:solidFill>
                <a:latin typeface="Monotype Corsiva" pitchFamily="66" charset="0"/>
              </a:rPr>
              <a:t>Всеукраїнській науково-практичній конференції «Сучасні </a:t>
            </a:r>
            <a:r>
              <a:rPr lang="uk-UA" sz="3500" dirty="0">
                <a:solidFill>
                  <a:srgbClr val="06801D"/>
                </a:solidFill>
                <a:latin typeface="Monotype Corsiva" pitchFamily="66" charset="0"/>
              </a:rPr>
              <a:t>освітні середовища і проблеми професійної самореалізації педагогів». Організатор – Державна наукова установа «Інститут модернізації змісту освіти». Написала тези доповіді на тему: «Формування сучасного освітнього середовища здобувачів освіти на засадах компетентісного навчання».</a:t>
            </a:r>
            <a:endParaRPr lang="ru-RU" sz="3500" dirty="0">
              <a:solidFill>
                <a:srgbClr val="06801D"/>
              </a:solidFill>
              <a:latin typeface="Monotype Corsiva" pitchFamily="66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91264" cy="5976664"/>
          </a:xfrm>
        </p:spPr>
        <p:txBody>
          <a:bodyPr>
            <a:normAutofit fontScale="47500" lnSpcReduction="20000"/>
          </a:bodyPr>
          <a:lstStyle/>
          <a:p>
            <a:pPr algn="ctr">
              <a:buNone/>
            </a:pPr>
            <a:r>
              <a:rPr lang="ru-RU" sz="9300" b="1" dirty="0" smtClean="0">
                <a:solidFill>
                  <a:srgbClr val="003300"/>
                </a:solidFill>
                <a:latin typeface="Monotype Corsiva" pitchFamily="66" charset="0"/>
              </a:rPr>
              <a:t>З метою самоосвіти</a:t>
            </a:r>
            <a:r>
              <a:rPr lang="ru-RU" sz="4200" dirty="0" smtClean="0">
                <a:solidFill>
                  <a:srgbClr val="003300"/>
                </a:solidFill>
                <a:latin typeface="Monotype Corsiva" pitchFamily="66" charset="0"/>
              </a:rPr>
              <a:t/>
            </a:r>
            <a:br>
              <a:rPr lang="ru-RU" sz="4200" dirty="0" smtClean="0">
                <a:solidFill>
                  <a:srgbClr val="003300"/>
                </a:solidFill>
                <a:latin typeface="Monotype Corsiva" pitchFamily="66" charset="0"/>
              </a:rPr>
            </a:br>
            <a:r>
              <a:rPr lang="ru-RU" sz="5900" dirty="0" smtClean="0">
                <a:solidFill>
                  <a:srgbClr val="003300"/>
                </a:solidFill>
                <a:latin typeface="Monotype Corsiva" pitchFamily="66" charset="0"/>
              </a:rPr>
              <a:t> слухала вебінари, долучилася до засідання круглого столу для викладачів природничо-математичних предметів:</a:t>
            </a:r>
          </a:p>
          <a:p>
            <a:pPr lvl="0" fontAlgn="base"/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28.10.2021 </a:t>
            </a:r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р. вебінар </a:t>
            </a:r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для викладачів загальноосвітніх предметів «Застосування змішаного навчання в освітньому процесі»;</a:t>
            </a:r>
          </a:p>
          <a:p>
            <a:pPr lvl="0" fontAlgn="base"/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18.11.2021 р. вебінар </a:t>
            </a:r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«Захист дітей від сексуального насильства: формування навичок безпечної поведінки у дітей різного віку»;</a:t>
            </a:r>
          </a:p>
          <a:p>
            <a:pPr lvl="0" fontAlgn="base"/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17.02.2022 р.  </a:t>
            </a:r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долучилася до участі у міжрегіональному круглому столі для викладачів природничо-математичних </a:t>
            </a:r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 предметів </a:t>
            </a:r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на тему: «Сучасні методи проведення уроків з освітніх галузей «Математика» та «Природознавство</a:t>
            </a:r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».     Секція </a:t>
            </a:r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2. Організація навчання природничих </a:t>
            </a:r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 предметів </a:t>
            </a:r>
            <a:r>
              <a:rPr lang="ru-RU" sz="5900" dirty="0">
                <a:solidFill>
                  <a:srgbClr val="06801D"/>
                </a:solidFill>
                <a:latin typeface="Monotype Corsiva" pitchFamily="66" charset="0"/>
              </a:rPr>
              <a:t>у </a:t>
            </a:r>
            <a:r>
              <a:rPr lang="ru-RU" sz="5900" dirty="0" smtClean="0">
                <a:solidFill>
                  <a:srgbClr val="06801D"/>
                </a:solidFill>
                <a:latin typeface="Monotype Corsiva" pitchFamily="66" charset="0"/>
              </a:rPr>
              <a:t>ЗП(ПТ)О.</a:t>
            </a:r>
            <a:endParaRPr lang="ru-RU" sz="5900" dirty="0">
              <a:solidFill>
                <a:srgbClr val="06801D"/>
              </a:solidFill>
              <a:latin typeface="Monotype Corsiva" pitchFamily="66" charset="0"/>
            </a:endParaRPr>
          </a:p>
          <a:p>
            <a:pPr algn="ctr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3300"/>
                </a:solidFill>
                <a:latin typeface="Monotype Corsiva" pitchFamily="66" charset="0"/>
              </a:rPr>
              <a:t>З метою самоосвіти та підвищення фахового рівня пройшла курси підвищення кваліфікації</a:t>
            </a:r>
            <a:endParaRPr lang="ru-RU" sz="3200" dirty="0">
              <a:solidFill>
                <a:srgbClr val="003300"/>
              </a:solidFill>
            </a:endParaRPr>
          </a:p>
        </p:txBody>
      </p:sp>
      <p:pic>
        <p:nvPicPr>
          <p:cNvPr id="4" name="Содержимое 3" descr="20210514_204921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44008" y="1484784"/>
            <a:ext cx="3290731" cy="2303512"/>
          </a:xfrm>
        </p:spPr>
      </p:pic>
      <p:pic>
        <p:nvPicPr>
          <p:cNvPr id="5" name="Рисунок 4" descr="20210828_21355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4005064"/>
            <a:ext cx="3096344" cy="2376264"/>
          </a:xfrm>
          <a:prstGeom prst="rect">
            <a:avLst/>
          </a:prstGeom>
        </p:spPr>
      </p:pic>
      <p:pic>
        <p:nvPicPr>
          <p:cNvPr id="6" name="Рисунок 5" descr="20210927_10361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1556792"/>
            <a:ext cx="3157600" cy="2232248"/>
          </a:xfrm>
          <a:prstGeom prst="rect">
            <a:avLst/>
          </a:prstGeom>
        </p:spPr>
      </p:pic>
      <p:pic>
        <p:nvPicPr>
          <p:cNvPr id="7" name="Рисунок 6" descr="20211120_18572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3928" y="3501008"/>
            <a:ext cx="2341199" cy="3133148"/>
          </a:xfrm>
          <a:prstGeom prst="rect">
            <a:avLst/>
          </a:prstGeom>
        </p:spPr>
      </p:pic>
      <p:pic>
        <p:nvPicPr>
          <p:cNvPr id="8" name="Рисунок 7" descr="20211120_18581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72200" y="3573016"/>
            <a:ext cx="2494854" cy="30963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19256" cy="13681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3300"/>
                </a:solidFill>
                <a:latin typeface="Monotype Corsiva" pitchFamily="66" charset="0"/>
              </a:rPr>
              <a:t>Беру  активну  участь у засіданні  методичної  комісії  викладачів  природничих  дисциплін</a:t>
            </a:r>
            <a:endParaRPr lang="ru-RU" sz="3600" dirty="0">
              <a:solidFill>
                <a:srgbClr val="0033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68052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000" b="1" u="sng" dirty="0" smtClean="0">
                <a:solidFill>
                  <a:srgbClr val="003300"/>
                </a:solidFill>
                <a:latin typeface="Monotype Corsiva" pitchFamily="66" charset="0"/>
              </a:rPr>
              <a:t>Підготувала  виступи  на  тему:</a:t>
            </a:r>
          </a:p>
          <a:p>
            <a:pPr lvl="0" fontAlgn="base"/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«Використання інтерактивних технологій навчання на уроках біології та хімії»;</a:t>
            </a:r>
          </a:p>
          <a:p>
            <a:pPr lvl="0" fontAlgn="base"/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«Формування сучасного освітнього середовища здобувачів освіти на засадах компетентісного навчання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»;</a:t>
            </a:r>
            <a:endParaRPr lang="ru-RU" sz="2800" dirty="0">
              <a:solidFill>
                <a:srgbClr val="06801D"/>
              </a:solidFill>
              <a:latin typeface="Monotype Corsiva" pitchFamily="66" charset="0"/>
            </a:endParaRPr>
          </a:p>
          <a:p>
            <a:pPr lvl="0" fontAlgn="base"/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«Підготовка до зовнішнього незалежного оцінювання з </a:t>
            </a:r>
            <a:endParaRPr lang="ru-RU" sz="2800" dirty="0" smtClean="0">
              <a:solidFill>
                <a:srgbClr val="06801D"/>
              </a:solidFill>
              <a:latin typeface="Monotype Corsiva" pitchFamily="66" charset="0"/>
            </a:endParaRPr>
          </a:p>
          <a:p>
            <a:pPr lvl="0" fontAlgn="base">
              <a:buNone/>
            </a:pP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   біології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2022 року».</a:t>
            </a:r>
          </a:p>
          <a:p>
            <a:pPr algn="ctr" fontAlgn="base">
              <a:buNone/>
            </a:pPr>
            <a:r>
              <a:rPr lang="ru-RU" sz="3000" b="1" dirty="0">
                <a:solidFill>
                  <a:srgbClr val="003300"/>
                </a:solidFill>
                <a:latin typeface="Monotype Corsiva" pitchFamily="66" charset="0"/>
              </a:rPr>
              <a:t>Взяла </a:t>
            </a:r>
            <a:r>
              <a:rPr lang="ru-RU" sz="3000" b="1" dirty="0" smtClean="0">
                <a:solidFill>
                  <a:srgbClr val="003300"/>
                </a:solidFill>
                <a:latin typeface="Monotype Corsiva" pitchFamily="66" charset="0"/>
              </a:rPr>
              <a:t> участь </a:t>
            </a:r>
            <a:r>
              <a:rPr lang="ru-RU" sz="3000" b="1" dirty="0">
                <a:solidFill>
                  <a:srgbClr val="003300"/>
                </a:solidFill>
                <a:latin typeface="Monotype Corsiva" pitchFamily="66" charset="0"/>
              </a:rPr>
              <a:t>у </a:t>
            </a:r>
            <a:r>
              <a:rPr lang="ru-RU" sz="3000" b="1" dirty="0" smtClean="0">
                <a:solidFill>
                  <a:srgbClr val="003300"/>
                </a:solidFill>
                <a:latin typeface="Monotype Corsiva" pitchFamily="66" charset="0"/>
              </a:rPr>
              <a:t> методичному  марафоні</a:t>
            </a:r>
          </a:p>
          <a:p>
            <a:pPr algn="ctr" fontAlgn="base">
              <a:buNone/>
            </a:pPr>
            <a:r>
              <a:rPr lang="ru-RU" sz="3000" b="1" u="sng" dirty="0" smtClean="0">
                <a:solidFill>
                  <a:srgbClr val="003300"/>
                </a:solidFill>
                <a:latin typeface="Monotype Corsiva" pitchFamily="66" charset="0"/>
              </a:rPr>
              <a:t>Підготувала  виступ  на  тему:</a:t>
            </a:r>
          </a:p>
          <a:p>
            <a:pPr fontAlgn="base"/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«Інноваційні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технології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– спосіб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підвищення 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пізнавальної активності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та  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професійної </a:t>
            </a:r>
            <a:r>
              <a:rPr lang="ru-RU" sz="2800" dirty="0" smtClean="0">
                <a:solidFill>
                  <a:srgbClr val="06801D"/>
                </a:solidFill>
                <a:latin typeface="Monotype Corsiva" pitchFamily="66" charset="0"/>
              </a:rPr>
              <a:t> компетентності  в  учнів</a:t>
            </a:r>
            <a:r>
              <a:rPr lang="ru-RU" sz="2800" dirty="0">
                <a:solidFill>
                  <a:srgbClr val="06801D"/>
                </a:solidFill>
                <a:latin typeface="Monotype Corsiva" pitchFamily="66" charset="0"/>
              </a:rPr>
              <a:t>».</a:t>
            </a:r>
          </a:p>
          <a:p>
            <a:pPr algn="ctr">
              <a:buNone/>
            </a:pPr>
            <a:endParaRPr lang="ru-RU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3300"/>
                </a:solidFill>
                <a:latin typeface="Monotype Corsiva" pitchFamily="66" charset="0"/>
              </a:rPr>
              <a:t>НАВЧАЛЬНА  РОБОТА</a:t>
            </a:r>
            <a:endParaRPr lang="ru-RU" sz="4000" b="1" dirty="0">
              <a:solidFill>
                <a:srgbClr val="0033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124744"/>
            <a:ext cx="7704856" cy="273630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Навчальний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рік розпочала з проведення першого </a:t>
            </a: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показового уроку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на тему: «Втілені мрії про незалежність», з метою ознайомлення здобувачів освіти </a:t>
            </a: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групи №1 із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основними історичними подіями становлення державності України; формування національної свідомості, почуття поваги, гордості за </a:t>
            </a:r>
            <a:r>
              <a:rPr lang="ru-RU" sz="2400" dirty="0" smtClean="0">
                <a:solidFill>
                  <a:srgbClr val="06801D"/>
                </a:solidFill>
                <a:latin typeface="Monotype Corsiva" pitchFamily="66" charset="0"/>
              </a:rPr>
              <a:t>Батьківщину; </a:t>
            </a:r>
            <a:r>
              <a:rPr lang="ru-RU" sz="2400" dirty="0">
                <a:solidFill>
                  <a:srgbClr val="06801D"/>
                </a:solidFill>
                <a:latin typeface="Monotype Corsiva" pitchFamily="66" charset="0"/>
              </a:rPr>
              <a:t>виховання любові та поваги до України, її символів та історії. </a:t>
            </a:r>
          </a:p>
          <a:p>
            <a:pPr algn="ctr"/>
            <a:endParaRPr lang="ru-RU" dirty="0"/>
          </a:p>
        </p:txBody>
      </p:sp>
      <p:pic>
        <p:nvPicPr>
          <p:cNvPr id="4" name="Рисунок 3" descr="20210901_0952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01008"/>
            <a:ext cx="2808312" cy="216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10901_09414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3933056"/>
            <a:ext cx="2977077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10901_0941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4437112"/>
            <a:ext cx="2880320" cy="2232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zernovi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288032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uk-UA" sz="2800" dirty="0" smtClean="0"/>
              <a:t>    </a:t>
            </a: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На </a:t>
            </a:r>
            <a:r>
              <a:rPr lang="uk-UA" sz="2800" b="1" dirty="0">
                <a:solidFill>
                  <a:srgbClr val="06801D"/>
                </a:solidFill>
                <a:latin typeface="Monotype Corsiva" pitchFamily="66" charset="0"/>
              </a:rPr>
              <a:t>уроках агрономії </a:t>
            </a:r>
            <a:r>
              <a:rPr lang="uk-UA" sz="2800" b="1" dirty="0" smtClean="0">
                <a:solidFill>
                  <a:srgbClr val="06801D"/>
                </a:solidFill>
                <a:latin typeface="Monotype Corsiva" pitchFamily="66" charset="0"/>
              </a:rPr>
              <a:t>з </a:t>
            </a:r>
            <a:r>
              <a:rPr lang="ru-RU" sz="2800" b="1" dirty="0" smtClean="0">
                <a:solidFill>
                  <a:srgbClr val="06801D"/>
                </a:solidFill>
                <a:latin typeface="Monotype Corsiva" pitchFamily="66" charset="0"/>
              </a:rPr>
              <a:t>метою </a:t>
            </a:r>
            <a:r>
              <a:rPr lang="ru-RU" sz="2800" b="1" dirty="0">
                <a:solidFill>
                  <a:srgbClr val="06801D"/>
                </a:solidFill>
                <a:latin typeface="Monotype Corsiva" pitchFamily="66" charset="0"/>
              </a:rPr>
              <a:t>формування в здобувачів освіти знання про основні групи зернових культур, на прикладі озимої </a:t>
            </a:r>
            <a:r>
              <a:rPr lang="ru-RU" sz="2800" b="1" dirty="0" smtClean="0">
                <a:solidFill>
                  <a:srgbClr val="06801D"/>
                </a:solidFill>
                <a:latin typeface="Monotype Corsiva" pitchFamily="66" charset="0"/>
              </a:rPr>
              <a:t>пшениці в </a:t>
            </a:r>
            <a:r>
              <a:rPr lang="ru-RU" sz="2800" b="1" dirty="0">
                <a:solidFill>
                  <a:srgbClr val="06801D"/>
                </a:solidFill>
                <a:latin typeface="Monotype Corsiva" pitchFamily="66" charset="0"/>
              </a:rPr>
              <a:t>групі №16 </a:t>
            </a:r>
            <a:r>
              <a:rPr lang="ru-RU" sz="2800" b="1" dirty="0" smtClean="0">
                <a:solidFill>
                  <a:srgbClr val="06801D"/>
                </a:solidFill>
                <a:latin typeface="Monotype Corsiva" pitchFamily="66" charset="0"/>
              </a:rPr>
              <a:t>провела показовий урок на </a:t>
            </a:r>
            <a:r>
              <a:rPr lang="ru-RU" sz="2800" b="1" dirty="0">
                <a:solidFill>
                  <a:srgbClr val="06801D"/>
                </a:solidFill>
                <a:latin typeface="Monotype Corsiva" pitchFamily="66" charset="0"/>
              </a:rPr>
              <a:t>тему: «Зернові культури. Інтенсивна технологія вирощування і збирання зернових» з демонструванням натуральних зразків зернових культур.</a:t>
            </a:r>
          </a:p>
        </p:txBody>
      </p:sp>
      <p:pic>
        <p:nvPicPr>
          <p:cNvPr id="4" name="Рисунок 3" descr="20210318_1146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12976"/>
            <a:ext cx="356974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20210318_11484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87907" y="3140968"/>
            <a:ext cx="3456093" cy="2592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20210318_1149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4243598"/>
            <a:ext cx="3803274" cy="26144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270</TotalTime>
  <Words>807</Words>
  <Application>Microsoft Office PowerPoint</Application>
  <PresentationFormat>Экран (4:3)</PresentationFormat>
  <Paragraphs>67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Портфоліо  викладача  спецдисциплін,  хімії  та  біології Завадовської  Ганни  Володимирівни</vt:lpstr>
      <vt:lpstr>ВІЗИТКА</vt:lpstr>
      <vt:lpstr> ТЕМА  НАД  ЯКОЮ  ПРАЦЮЮ: «Патріотичне виховання підростаючого покоління та здобуття знань про охорону навколишнього природного середовища». </vt:lpstr>
      <vt:lpstr>МЕТОДИЧНА  РОБОТА</vt:lpstr>
      <vt:lpstr>Слайд 5</vt:lpstr>
      <vt:lpstr>З метою самоосвіти та підвищення фахового рівня пройшла курси підвищення кваліфікації</vt:lpstr>
      <vt:lpstr>Беру  активну  участь у засіданні  методичної  комісії  викладачів  природничих  дисциплін</vt:lpstr>
      <vt:lpstr>НАВЧАЛЬНА  РОБОТА</vt:lpstr>
      <vt:lpstr>Слайд 9</vt:lpstr>
      <vt:lpstr>ПОЗАКЛАСНА  РОБОТА</vt:lpstr>
      <vt:lpstr>Слайд 11</vt:lpstr>
      <vt:lpstr>Слайд 12</vt:lpstr>
      <vt:lpstr>Слайд 13</vt:lpstr>
      <vt:lpstr>Слайд 14</vt:lpstr>
      <vt:lpstr>ВИХОВНА  РОБОТА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Портфоліо викладача спецдисциплін,  хімії та біології Завадовської Ганни Володимирівни</dc:title>
  <dc:creator>777</dc:creator>
  <cp:lastModifiedBy>777</cp:lastModifiedBy>
  <cp:revision>53</cp:revision>
  <dcterms:created xsi:type="dcterms:W3CDTF">2022-03-14T08:15:54Z</dcterms:created>
  <dcterms:modified xsi:type="dcterms:W3CDTF">2022-03-14T12:46:54Z</dcterms:modified>
</cp:coreProperties>
</file>