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F282B-8171-4F2E-A10C-911640FEF760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F04C3-0928-4DC2-8A9D-297711F6BF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portal.gov.ua/putivnyk-uchasnyka-zno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oksanafiduk10/matematuka2021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56L9NgqOJknVHIHrt3Vq6kw7u10949Am/view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p.nmc-pto.rv.ua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8daf01bf616370befe2ad36e8391df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568952" cy="16561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Портфоліо  викладача  математики  та  інформатики</a:t>
            </a:r>
            <a:b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ФІДИК   ОКСАНИ   ВАСИЛІВНИ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3140968"/>
            <a:ext cx="4896544" cy="3168352"/>
          </a:xfrm>
        </p:spPr>
        <p:txBody>
          <a:bodyPr>
            <a:normAutofit/>
          </a:bodyPr>
          <a:lstStyle/>
          <a:p>
            <a:endParaRPr lang="uk-UA" sz="2400" b="1" dirty="0" smtClean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Життєве </a:t>
            </a: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кредо: «Праця, оптимізм, постійне самовдосконалення – запорука життєвого успіху</a:t>
            </a:r>
            <a:r>
              <a:rPr lang="uk-UA" sz="24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».</a:t>
            </a:r>
          </a:p>
          <a:p>
            <a:endParaRPr lang="ru-RU" sz="24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Педагогічне кредо: «Мудрий не той, хто знає багато, а той, чиї знання корисні».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  <a:p>
            <a:endParaRPr lang="ru-RU" sz="1800" dirty="0"/>
          </a:p>
        </p:txBody>
      </p:sp>
      <p:pic>
        <p:nvPicPr>
          <p:cNvPr id="9" name="Рисунок 8" descr="20210520_0948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356992"/>
            <a:ext cx="2376264" cy="27070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fokina_l._p._shablon_prezentatsii_-_1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622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6768752" cy="1080120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Monotype Corsiva" pitchFamily="66" charset="0"/>
              </a:rPr>
              <a:t>ПОЗАКЛАСНА  РОБОТА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412776"/>
            <a:ext cx="6192688" cy="936104"/>
          </a:xfrm>
        </p:spPr>
        <p:txBody>
          <a:bodyPr>
            <a:normAutofit lnSpcReduction="10000"/>
          </a:bodyPr>
          <a:lstStyle/>
          <a:p>
            <a:pPr lvl="0" algn="ctr"/>
            <a:endParaRPr lang="uk-UA" b="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marL="457200" lvl="0" indent="-457200" algn="ctr">
              <a:buAutoNum type="arabicPeriod"/>
            </a:pPr>
            <a:r>
              <a:rPr lang="uk-UA" sz="2800" b="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Вікторина </a:t>
            </a:r>
            <a:r>
              <a:rPr lang="uk-UA" sz="2800" b="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«Задачі для кмітливих»; </a:t>
            </a:r>
            <a:endParaRPr lang="ru-RU" sz="2800" b="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marL="457200" indent="-457200" algn="ctr">
              <a:buAutoNum type="arabicPeriod"/>
            </a:pPr>
            <a:endParaRPr lang="ru-RU" dirty="0"/>
          </a:p>
        </p:txBody>
      </p:sp>
      <p:pic>
        <p:nvPicPr>
          <p:cNvPr id="7" name="Рисунок 6" descr="FB_IMG_16134671158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132856"/>
            <a:ext cx="313234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FB_IMG_16134671366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1999" y="2132856"/>
            <a:ext cx="2998149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FB_IMG_16134671323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4221088"/>
            <a:ext cx="532135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6563344_26-p-matematicheskii-fon-dlya-prezentatsii-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7" y="0"/>
            <a:ext cx="9139943" cy="68580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8640"/>
            <a:ext cx="8640960" cy="2664296"/>
          </a:xfrm>
        </p:spPr>
        <p:txBody>
          <a:bodyPr/>
          <a:lstStyle/>
          <a:p>
            <a:pPr lvl="0" algn="just"/>
            <a:r>
              <a:rPr lang="uk-UA" b="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2.  Флешмоб до Дня безпечного Інтернету під гаслом «Разом   для      найкращого Інтернету»;</a:t>
            </a:r>
            <a:endParaRPr lang="ru-RU" b="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lvl="0" algn="just"/>
            <a:r>
              <a:rPr lang="uk-UA" b="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3.  Тест-опитування здобувачів освіти на виявлення інтернет-обізнаності та інтернет-залежності; </a:t>
            </a:r>
            <a:endParaRPr lang="ru-RU" b="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lvl="0" algn="just"/>
            <a:r>
              <a:rPr lang="uk-UA" b="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4.  Випуск інформаційного бюлетня «День безпечного Інтернету 2021»</a:t>
            </a:r>
            <a:endParaRPr lang="ru-RU" b="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algn="just"/>
            <a:endParaRPr lang="ru-RU" dirty="0"/>
          </a:p>
        </p:txBody>
      </p:sp>
      <p:pic>
        <p:nvPicPr>
          <p:cNvPr id="9" name="Рисунок 8" descr="20210202_1932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4365104"/>
            <a:ext cx="3384376" cy="2250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20210202_1929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005064"/>
            <a:ext cx="3168352" cy="2571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210202_1934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2586400"/>
            <a:ext cx="3528392" cy="2394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210202_1925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2564903"/>
            <a:ext cx="3312368" cy="2426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fokina_l._p._shablon_prezentatsii_-_1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4289"/>
            <a:ext cx="9144000" cy="68622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992888" cy="3802434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Monotype Corsiva" pitchFamily="66" charset="0"/>
              </a:rPr>
              <a:t>Провела </a:t>
            </a:r>
            <a:r>
              <a:rPr lang="uk-UA" sz="2800" b="1" dirty="0">
                <a:latin typeface="Monotype Corsiva" pitchFamily="66" charset="0"/>
              </a:rPr>
              <a:t>показові уроки на тему:</a:t>
            </a:r>
            <a:r>
              <a:rPr lang="ru-RU" sz="3200" dirty="0">
                <a:latin typeface="Monotype Corsiva" pitchFamily="66" charset="0"/>
              </a:rPr>
              <a:t/>
            </a:r>
            <a:br>
              <a:rPr lang="ru-RU" sz="3200" dirty="0">
                <a:latin typeface="Monotype Corsiva" pitchFamily="66" charset="0"/>
              </a:rPr>
            </a:br>
            <a:r>
              <a:rPr lang="uk-UA" sz="2400" dirty="0">
                <a:latin typeface="Monotype Corsiva" pitchFamily="66" charset="0"/>
              </a:rPr>
              <a:t>«Декартова </a:t>
            </a:r>
            <a:r>
              <a:rPr lang="uk-UA" sz="2400" dirty="0" smtClean="0">
                <a:latin typeface="Monotype Corsiva" pitchFamily="66" charset="0"/>
              </a:rPr>
              <a:t> система </a:t>
            </a:r>
            <a:r>
              <a:rPr lang="uk-UA" sz="2400" dirty="0">
                <a:latin typeface="Monotype Corsiva" pitchFamily="66" charset="0"/>
              </a:rPr>
              <a:t>координат у </a:t>
            </a:r>
            <a:r>
              <a:rPr lang="uk-UA" sz="2400" dirty="0" smtClean="0">
                <a:latin typeface="Monotype Corsiva" pitchFamily="66" charset="0"/>
              </a:rPr>
              <a:t> просторі</a:t>
            </a:r>
            <a:r>
              <a:rPr lang="uk-UA" sz="2400" dirty="0">
                <a:latin typeface="Monotype Corsiva" pitchFamily="66" charset="0"/>
              </a:rPr>
              <a:t>»;</a:t>
            </a:r>
            <a:r>
              <a:rPr lang="ru-RU" sz="2400" dirty="0">
                <a:latin typeface="Monotype Corsiva" pitchFamily="66" charset="0"/>
              </a:rPr>
              <a:t/>
            </a:r>
            <a:br>
              <a:rPr lang="ru-RU" sz="2400" dirty="0">
                <a:latin typeface="Monotype Corsiva" pitchFamily="66" charset="0"/>
              </a:rPr>
            </a:br>
            <a:r>
              <a:rPr lang="uk-UA" sz="2400" dirty="0">
                <a:latin typeface="Monotype Corsiva" pitchFamily="66" charset="0"/>
              </a:rPr>
              <a:t>«Критичні </a:t>
            </a:r>
            <a:r>
              <a:rPr lang="uk-UA" sz="2400" dirty="0" smtClean="0">
                <a:latin typeface="Monotype Corsiva" pitchFamily="66" charset="0"/>
              </a:rPr>
              <a:t> точки  функції</a:t>
            </a:r>
            <a:r>
              <a:rPr lang="uk-UA" sz="2400" dirty="0">
                <a:latin typeface="Monotype Corsiva" pitchFamily="66" charset="0"/>
              </a:rPr>
              <a:t>. </a:t>
            </a:r>
            <a:r>
              <a:rPr lang="uk-UA" sz="2400" dirty="0" smtClean="0">
                <a:latin typeface="Monotype Corsiva" pitchFamily="66" charset="0"/>
              </a:rPr>
              <a:t> Точки  екстремуму»</a:t>
            </a:r>
            <a:br>
              <a:rPr lang="uk-UA" sz="2400" dirty="0" smtClean="0">
                <a:latin typeface="Monotype Corsiva" pitchFamily="66" charset="0"/>
              </a:rPr>
            </a:br>
            <a:r>
              <a:rPr lang="ru-RU" sz="3200" dirty="0">
                <a:latin typeface="Monotype Corsiva" pitchFamily="66" charset="0"/>
              </a:rPr>
              <a:t/>
            </a:r>
            <a:br>
              <a:rPr lang="ru-RU" sz="3200" dirty="0">
                <a:latin typeface="Monotype Corsiva" pitchFamily="66" charset="0"/>
              </a:rPr>
            </a:br>
            <a:r>
              <a:rPr lang="uk-UA" sz="2800" b="1" dirty="0">
                <a:latin typeface="Monotype Corsiva" pitchFamily="66" charset="0"/>
              </a:rPr>
              <a:t>Проводжу факультативні заняття з математики </a:t>
            </a:r>
            <a:r>
              <a:rPr lang="uk-UA" sz="2800" b="1" dirty="0" smtClean="0">
                <a:latin typeface="Monotype Corsiva" pitchFamily="66" charset="0"/>
              </a:rPr>
              <a:t/>
            </a:r>
            <a:br>
              <a:rPr lang="uk-UA" sz="2800" b="1" dirty="0" smtClean="0">
                <a:latin typeface="Monotype Corsiva" pitchFamily="66" charset="0"/>
              </a:rPr>
            </a:br>
            <a:r>
              <a:rPr lang="uk-UA" sz="2400" dirty="0" smtClean="0">
                <a:latin typeface="Monotype Corsiva" pitchFamily="66" charset="0"/>
              </a:rPr>
              <a:t>для </a:t>
            </a:r>
            <a:r>
              <a:rPr lang="uk-UA" sz="2400" dirty="0">
                <a:latin typeface="Monotype Corsiva" pitchFamily="66" charset="0"/>
              </a:rPr>
              <a:t>здобувачів освіти випускних груп №14 та №15 </a:t>
            </a:r>
            <a:r>
              <a:rPr lang="uk-UA" sz="2400" dirty="0" smtClean="0">
                <a:latin typeface="Monotype Corsiva" pitchFamily="66" charset="0"/>
              </a:rPr>
              <a:t/>
            </a:r>
            <a:br>
              <a:rPr lang="uk-UA" sz="2400" dirty="0" smtClean="0">
                <a:latin typeface="Monotype Corsiva" pitchFamily="66" charset="0"/>
              </a:rPr>
            </a:br>
            <a:r>
              <a:rPr lang="uk-UA" sz="2400" dirty="0" smtClean="0">
                <a:latin typeface="Monotype Corsiva" pitchFamily="66" charset="0"/>
              </a:rPr>
              <a:t>згідно </a:t>
            </a:r>
            <a:r>
              <a:rPr lang="uk-UA" sz="2400" dirty="0">
                <a:latin typeface="Monotype Corsiva" pitchFamily="66" charset="0"/>
              </a:rPr>
              <a:t>робочої програми та графіка.</a:t>
            </a:r>
            <a:r>
              <a:rPr lang="ru-RU" sz="2400" dirty="0">
                <a:latin typeface="Monotype Corsiva" pitchFamily="66" charset="0"/>
              </a:rPr>
              <a:t/>
            </a:r>
            <a:br>
              <a:rPr lang="ru-RU" sz="2400" dirty="0">
                <a:latin typeface="Monotype Corsiva" pitchFamily="66" charset="0"/>
              </a:rPr>
            </a:br>
            <a:r>
              <a:rPr lang="uk-UA" sz="2400" dirty="0">
                <a:latin typeface="Monotype Corsiva" pitchFamily="66" charset="0"/>
              </a:rPr>
              <a:t>Ознайомила учнів з «Путівником учасника ЗНО-2022</a:t>
            </a:r>
            <a:r>
              <a:rPr lang="uk-UA" sz="2400" dirty="0" smtClean="0">
                <a:latin typeface="Monotype Corsiva" pitchFamily="66" charset="0"/>
              </a:rPr>
              <a:t>»</a:t>
            </a:r>
            <a:r>
              <a:rPr lang="ru-RU" sz="2400" dirty="0">
                <a:latin typeface="Monotype Corsiva" pitchFamily="66" charset="0"/>
              </a:rPr>
              <a:t/>
            </a:r>
            <a:br>
              <a:rPr lang="ru-RU" sz="2400" dirty="0">
                <a:latin typeface="Monotype Corsiva" pitchFamily="66" charset="0"/>
              </a:rPr>
            </a:b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доступу 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testportal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gov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ua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putivnyk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uchasnyka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en-US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zno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220119_1751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933056"/>
            <a:ext cx="288032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220119_1756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3933056"/>
            <a:ext cx="288032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220118_1348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933056"/>
            <a:ext cx="295232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344816" cy="3226370"/>
          </a:xfrm>
        </p:spPr>
        <p:txBody>
          <a:bodyPr>
            <a:normAutofit fontScale="90000"/>
          </a:bodyPr>
          <a:lstStyle/>
          <a:p>
            <a:r>
              <a:rPr lang="uk-UA" sz="4900" b="1" dirty="0" smtClean="0">
                <a:latin typeface="Monotype Corsiva" pitchFamily="66" charset="0"/>
              </a:rPr>
              <a:t/>
            </a:r>
            <a:br>
              <a:rPr lang="uk-UA" sz="4900" b="1" dirty="0" smtClean="0">
                <a:latin typeface="Monotype Corsiva" pitchFamily="66" charset="0"/>
              </a:rPr>
            </a:br>
            <a:r>
              <a:rPr lang="uk-UA" sz="49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ВИХОВНА  РОБОТА</a:t>
            </a:r>
            <a:r>
              <a:rPr lang="uk-UA" sz="31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uk-UA" sz="31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Оксана Василівна є класним керівником групи №23 </a:t>
            </a:r>
            <a:b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за професією «Кухар. Кондитер». </a:t>
            </a:r>
            <a:b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Робота клопітка, але коли бачиш результати яких вдалося досягнути спільними зусиллями, то розумієш – вона того варта. </a:t>
            </a:r>
            <a:b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Разом з майстром в/н Сташук В.М. та активом групи</a:t>
            </a:r>
            <a:b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організували та провели:</a:t>
            </a: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Свято до 8-го березня 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</a:t>
            </a:r>
            <a:r>
              <a:rPr lang="uk-UA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Усім жінкам присвячується»</a:t>
            </a:r>
            <a:r>
              <a:rPr lang="uk-UA" sz="2800" b="1" dirty="0" smtClean="0">
                <a:latin typeface="Monotype Corsiva" pitchFamily="66" charset="0"/>
              </a:rPr>
              <a:t/>
            </a:r>
            <a:br>
              <a:rPr lang="uk-UA" sz="2800" b="1" dirty="0" smtClean="0">
                <a:latin typeface="Monotype Corsiva" pitchFamily="66" charset="0"/>
              </a:rPr>
            </a:br>
            <a:r>
              <a:rPr lang="ru-RU" sz="3600" b="1" dirty="0" smtClean="0">
                <a:latin typeface="Monotype Corsiva" pitchFamily="66" charset="0"/>
              </a:rPr>
              <a:t/>
            </a:r>
            <a:br>
              <a:rPr lang="ru-RU" sz="3600" b="1" dirty="0" smtClean="0">
                <a:latin typeface="Monotype Corsiva" pitchFamily="66" charset="0"/>
              </a:rPr>
            </a:br>
            <a:r>
              <a:rPr lang="uk-UA" sz="3600" b="1" dirty="0" smtClean="0">
                <a:latin typeface="Monotype Corsiva" pitchFamily="66" charset="0"/>
              </a:rPr>
              <a:t> </a:t>
            </a:r>
            <a:r>
              <a:rPr lang="uk-UA" sz="3600" b="1" dirty="0">
                <a:latin typeface="Monotype Corsiva" pitchFamily="66" charset="0"/>
              </a:rPr>
              <a:t> </a:t>
            </a:r>
            <a:endParaRPr lang="ru-RU" dirty="0"/>
          </a:p>
        </p:txBody>
      </p:sp>
      <p:pic>
        <p:nvPicPr>
          <p:cNvPr id="7" name="Рисунок 6" descr="20210304_1417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573016"/>
            <a:ext cx="3456384" cy="2665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210304_1603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284984"/>
            <a:ext cx="259228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210304_1608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3356992"/>
            <a:ext cx="259228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5701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Monotype Corsiva" pitchFamily="66" charset="0"/>
              </a:rPr>
              <a:t>Свято  до 6-го  грудня </a:t>
            </a:r>
            <a:br>
              <a:rPr lang="uk-UA" sz="3200" b="1" dirty="0" smtClean="0">
                <a:latin typeface="Monotype Corsiva" pitchFamily="66" charset="0"/>
              </a:rPr>
            </a:br>
            <a:r>
              <a:rPr lang="uk-UA" sz="3200" b="1" dirty="0" smtClean="0">
                <a:latin typeface="Monotype Corsiva" pitchFamily="66" charset="0"/>
              </a:rPr>
              <a:t> </a:t>
            </a:r>
            <a:r>
              <a:rPr lang="ru-RU" sz="3200" b="1" dirty="0" smtClean="0">
                <a:latin typeface="Monotype Corsiva" pitchFamily="66" charset="0"/>
              </a:rPr>
              <a:t>«</a:t>
            </a:r>
            <a:r>
              <a:rPr lang="uk-UA" sz="3200" b="1" dirty="0" smtClean="0">
                <a:latin typeface="Monotype Corsiva" pitchFamily="66" charset="0"/>
              </a:rPr>
              <a:t>День Збройних сил України»</a:t>
            </a:r>
            <a:endParaRPr lang="ru-RU" sz="3200" dirty="0"/>
          </a:p>
        </p:txBody>
      </p:sp>
      <p:pic>
        <p:nvPicPr>
          <p:cNvPr id="7" name="Рисунок 6" descr="20211202_1421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1331640" y="1988840"/>
            <a:ext cx="3888432" cy="2916324"/>
          </a:xfrm>
          <a:prstGeom prst="rect">
            <a:avLst/>
          </a:prstGeom>
        </p:spPr>
      </p:pic>
      <p:pic>
        <p:nvPicPr>
          <p:cNvPr id="8" name="Рисунок 7" descr="20211202_1428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5076056" y="3573016"/>
            <a:ext cx="3744416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8daf01bf616370befe2ad36e8391df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435280" cy="532859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В  педагогічній  діяльності  дотримуюся  правила</a:t>
            </a:r>
            <a:r>
              <a:rPr lang="ru-RU" sz="3200" b="1" dirty="0">
                <a:latin typeface="Monotype Corsiva" pitchFamily="66" charset="0"/>
              </a:rPr>
              <a:t>: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1. низький поріг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2.  висока стеля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3.  широкі стіни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/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000" dirty="0" smtClean="0">
                <a:latin typeface="Monotype Corsiva" pitchFamily="66" charset="0"/>
              </a:rPr>
              <a:t>Низький </a:t>
            </a:r>
            <a:r>
              <a:rPr lang="ru-RU" sz="2000" dirty="0">
                <a:latin typeface="Monotype Corsiva" pitchFamily="66" charset="0"/>
              </a:rPr>
              <a:t>поріг означає, що поставлене переді мною завдання є доступним і досяжним у його виконанні, а ситуація успіху в поєднанні з наполегливістю мотивує до виконання подальших завдань</a:t>
            </a:r>
            <a:r>
              <a:rPr lang="ru-RU" sz="2000" dirty="0" smtClean="0">
                <a:latin typeface="Monotype Corsiva" pitchFamily="66" charset="0"/>
              </a:rPr>
              <a:t>.</a:t>
            </a:r>
            <a:br>
              <a:rPr lang="ru-RU" sz="2000" dirty="0" smtClean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/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Висока стеля передбачає, що поставлене завдання має кілька рівнів складності і необмежує зробити більше і краще</a:t>
            </a:r>
            <a:r>
              <a:rPr lang="ru-RU" sz="2000" dirty="0" smtClean="0">
                <a:latin typeface="Monotype Corsiva" pitchFamily="66" charset="0"/>
              </a:rPr>
              <a:t>.</a:t>
            </a:r>
            <a:br>
              <a:rPr lang="ru-RU" sz="2000" dirty="0" smtClean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/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Широкі стіни творять простір для власного вибору та передбачають </a:t>
            </a:r>
            <a:r>
              <a:rPr lang="ru-RU" sz="2000" dirty="0" smtClean="0">
                <a:latin typeface="Monotype Corsiva" pitchFamily="66" charset="0"/>
              </a:rPr>
              <a:t/>
            </a:r>
            <a:br>
              <a:rPr lang="ru-RU" sz="2000" dirty="0" smtClean="0">
                <a:latin typeface="Monotype Corsiva" pitchFamily="66" charset="0"/>
              </a:rPr>
            </a:br>
            <a:r>
              <a:rPr lang="ru-RU" sz="2000" dirty="0" smtClean="0">
                <a:latin typeface="Monotype Corsiva" pitchFamily="66" charset="0"/>
              </a:rPr>
              <a:t>творчий </a:t>
            </a:r>
            <a:r>
              <a:rPr lang="ru-RU" sz="2000" dirty="0">
                <a:latin typeface="Monotype Corsiva" pitchFamily="66" charset="0"/>
              </a:rPr>
              <a:t>підхід до виконання роботи.</a:t>
            </a: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fa3801ef5eefd72ba51f9703aa39d25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835696" y="692696"/>
            <a:ext cx="5688632" cy="115212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ВІЗИТКА</a:t>
            </a:r>
            <a:endParaRPr lang="ru-RU" sz="54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827584" y="1772816"/>
            <a:ext cx="7200800" cy="4104456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Дата народження:  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14.04.1984р.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Освіта:</a:t>
            </a:r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повна вища, магістр педагогічної освіти, навчалася в РДГУ </a:t>
            </a:r>
            <a:r>
              <a:rPr lang="uk-UA" sz="2800" dirty="0" smtClean="0">
                <a:solidFill>
                  <a:srgbClr val="002060"/>
                </a:solidFill>
                <a:latin typeface="Monotype Corsiva" pitchFamily="66" charset="0"/>
              </a:rPr>
              <a:t>за </a:t>
            </a:r>
            <a:r>
              <a:rPr lang="uk-UA" sz="2800" dirty="0">
                <a:solidFill>
                  <a:srgbClr val="002060"/>
                </a:solidFill>
                <a:latin typeface="Monotype Corsiva" pitchFamily="66" charset="0"/>
              </a:rPr>
              <a:t>спеціальністю «Педагогіка і методика </a:t>
            </a:r>
            <a:r>
              <a:rPr lang="uk-UA" sz="2800" dirty="0" smtClean="0">
                <a:solidFill>
                  <a:srgbClr val="002060"/>
                </a:solidFill>
                <a:latin typeface="Monotype Corsiva" pitchFamily="66" charset="0"/>
              </a:rPr>
              <a:t> середньої  освіти</a:t>
            </a:r>
            <a:r>
              <a:rPr lang="uk-UA" sz="2800" dirty="0">
                <a:solidFill>
                  <a:srgbClr val="002060"/>
                </a:solidFill>
                <a:latin typeface="Monotype Corsiva" pitchFamily="66" charset="0"/>
              </a:rPr>
              <a:t>. </a:t>
            </a:r>
            <a:r>
              <a:rPr lang="uk-UA" sz="2800" dirty="0" smtClean="0">
                <a:solidFill>
                  <a:srgbClr val="002060"/>
                </a:solidFill>
                <a:latin typeface="Monotype Corsiva" pitchFamily="66" charset="0"/>
              </a:rPr>
              <a:t> Математика», 2008р.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Посада: 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викладач  математики  та  інформатики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Педагогічний  стаж: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16  років</a:t>
            </a:r>
          </a:p>
          <a:p>
            <a:pPr algn="just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Кваліфікаційна  категорія: 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спеціаліст  </a:t>
            </a:r>
          </a:p>
          <a:p>
            <a:pPr algn="just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                                              першої  категорії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t01908703_quantized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5603" cy="6858000"/>
          </a:xfr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872208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ТЕМА  НАД  ЯКОЮ  ПРАЦЮЮ:</a:t>
            </a:r>
            <a:r>
              <a:rPr lang="uk-UA" sz="4000" dirty="0" smtClean="0">
                <a:latin typeface="Monotype Corsiva" pitchFamily="66" charset="0"/>
              </a:rPr>
              <a:t/>
            </a:r>
            <a:br>
              <a:rPr lang="uk-UA" sz="4000" dirty="0" smtClean="0">
                <a:latin typeface="Monotype Corsiva" pitchFamily="66" charset="0"/>
              </a:rPr>
            </a:br>
            <a:r>
              <a:rPr lang="uk-UA" sz="3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«Використання </a:t>
            </a:r>
            <a:r>
              <a:rPr lang="uk-UA" sz="32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інтерактивних методів навчання на уроках математики</a:t>
            </a:r>
            <a:r>
              <a:rPr lang="uk-UA" sz="32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»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87624" y="3140968"/>
            <a:ext cx="7272808" cy="2592288"/>
          </a:xfrm>
        </p:spPr>
        <p:txBody>
          <a:bodyPr>
            <a:normAutofit lnSpcReduction="10000"/>
          </a:bodyPr>
          <a:lstStyle/>
          <a:p>
            <a:r>
              <a:rPr lang="uk-UA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МЕТА  РОБОТИ  ПОЛЯГАЄ </a:t>
            </a:r>
          </a:p>
          <a:p>
            <a:r>
              <a:rPr lang="uk-UA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 </a:t>
            </a: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дослідженні та застосуванні теоретичних підходів і практичного використання інтерактивних методів навчання на уроках математики.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5929d2670f8f428d9576209c9f0ac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6613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МЕТОДИЧНА  РОБОТА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43608" y="980728"/>
            <a:ext cx="7128792" cy="2088232"/>
          </a:xfrm>
        </p:spPr>
        <p:txBody>
          <a:bodyPr/>
          <a:lstStyle/>
          <a:p>
            <a:pPr algn="just"/>
            <a:r>
              <a:rPr lang="ru-RU" b="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 2021 році розробила методичні рекомендації на тему: «Технологія використання віртуальної дошки </a:t>
            </a:r>
            <a:r>
              <a:rPr lang="en-US" b="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Padlet</a:t>
            </a:r>
            <a:r>
              <a:rPr lang="ru-RU" b="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у навчальному процесі на прикладі збірника вправ «Математика в професії Кухар».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1331640" y="5733256"/>
            <a:ext cx="6624736" cy="864096"/>
          </a:xfrm>
        </p:spPr>
        <p:txBody>
          <a:bodyPr>
            <a:normAutofit fontScale="55000" lnSpcReduction="20000"/>
          </a:bodyPr>
          <a:lstStyle/>
          <a:p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Переглянути </a:t>
            </a:r>
            <a:r>
              <a:rPr lang="ru-RU" sz="29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онлайн-дошку </a:t>
            </a:r>
            <a:r>
              <a:rPr lang="en-US" sz="29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Padlet </a:t>
            </a:r>
            <a:r>
              <a:rPr lang="ru-RU" sz="29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можна за </a:t>
            </a: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покликанням</a:t>
            </a:r>
          </a:p>
          <a:p>
            <a:pPr algn="ctr"/>
            <a:r>
              <a:rPr lang="en-US" sz="29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padlet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.</a:t>
            </a:r>
            <a:r>
              <a:rPr lang="en-US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com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en-US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oksanafiduk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10/</a:t>
            </a:r>
            <a:r>
              <a:rPr lang="en-US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matematuka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  <a:hlinkClick r:id="rId3"/>
              </a:rPr>
              <a:t>2021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endParaRPr lang="ru-RU" sz="2900" dirty="0"/>
          </a:p>
        </p:txBody>
      </p:sp>
      <p:pic>
        <p:nvPicPr>
          <p:cNvPr id="1028" name="Рисунок 15" descr="Описание: рис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2708920"/>
            <a:ext cx="5976664" cy="2918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5929d2670f8f428d9576209c9f0ac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68952" cy="3024336"/>
          </a:xfrm>
        </p:spPr>
        <p:txBody>
          <a:bodyPr>
            <a:normAutofit fontScale="90000"/>
          </a:bodyPr>
          <a:lstStyle/>
          <a:p>
            <a:pPr lvl="0" fontAlgn="base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Написала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тези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доповіді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на 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тему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: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Використання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інтерактивних  методів  у  професійній  освіті  та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навчанні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», 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які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опубліковані  в  збірнику  матеріалів  Всеукраїнської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науково-практичної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конференції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частина 2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від 2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квітня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2021 року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ст.255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Отримала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сертифікат  та  8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активних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годин.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Режим доступу 2 частина збірника</a:t>
            </a:r>
            <a:r>
              <a:rPr lang="ru-RU" sz="2400" dirty="0">
                <a:latin typeface="Monotype Corsiva" pitchFamily="66" charset="0"/>
              </a:rPr>
              <a:t/>
            </a:r>
            <a:br>
              <a:rPr lang="ru-RU" sz="2400" dirty="0">
                <a:latin typeface="Monotype Corsiva" pitchFamily="66" charset="0"/>
              </a:rPr>
            </a:br>
            <a:r>
              <a:rPr lang="en-US" sz="2200" u="sng" dirty="0">
                <a:latin typeface="Monotype Corsiva" pitchFamily="66" charset="0"/>
                <a:hlinkClick r:id="rId3"/>
              </a:rPr>
              <a:t>https://drive.google.com/file/d/156L9NgqOJknVHIHrt3Vq6kw7u10949Am/view</a:t>
            </a:r>
            <a:r>
              <a:rPr lang="ru-RU" sz="2200" dirty="0">
                <a:latin typeface="Monotype Corsiva" pitchFamily="66" charset="0"/>
              </a:rPr>
              <a:t/>
            </a:r>
            <a:br>
              <a:rPr lang="ru-RU" sz="2200" dirty="0">
                <a:latin typeface="Monotype Corsiva" pitchFamily="66" charset="0"/>
              </a:rPr>
            </a:br>
            <a:endParaRPr lang="ru-RU" sz="2200" dirty="0">
              <a:latin typeface="Monotype Corsiva" pitchFamily="66" charset="0"/>
            </a:endParaRPr>
          </a:p>
        </p:txBody>
      </p:sp>
      <p:pic>
        <p:nvPicPr>
          <p:cNvPr id="2050" name="Picture 2" descr="20210704_18093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356992"/>
            <a:ext cx="288032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20210413_1057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717032"/>
            <a:ext cx="3672408" cy="245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5929d2670f8f428d9576209c9f0ac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6120680" cy="6106690"/>
          </a:xfrm>
        </p:spPr>
        <p:txBody>
          <a:bodyPr>
            <a:normAutofit fontScale="90000"/>
          </a:bodyPr>
          <a:lstStyle/>
          <a:p>
            <a:pPr lvl="0" fontAlgn="base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Написала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статтю </a:t>
            </a: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 тему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: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100" dirty="0" smtClean="0">
                <a:latin typeface="Monotype Corsiva" pitchFamily="66" charset="0"/>
              </a:rPr>
              <a:t/>
            </a:r>
            <a:br>
              <a:rPr lang="ru-RU" sz="3100" dirty="0" smtClean="0">
                <a:latin typeface="Monotype Corsiva" pitchFamily="66" charset="0"/>
              </a:rPr>
            </a:br>
            <a:r>
              <a:rPr lang="en-US" sz="27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Технологія використання віртуальної дошки</a:t>
            </a: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Padlet 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 освітньому процесі на прикладі збірника вправ</a:t>
            </a: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«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Математика в професії Кухар</a:t>
            </a: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», 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яка опублікована в Методичному віснику НМЦ ПТО у Рівненській області</a:t>
            </a: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інформаційно</a:t>
            </a: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-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методичний збірник</a:t>
            </a:r>
            <a:r>
              <a:rPr lang="en-US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№1/2022. 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Рівне: НМЦ ПТО, 2022. – 249 с. В розділі практики дистанційного та змішаного навчання ст. 76-83</a:t>
            </a: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.</a:t>
            </a:r>
            <a:r>
              <a:rPr lang="ru-RU" sz="27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7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7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7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Режим доступу</a:t>
            </a:r>
            <a:r>
              <a:rPr lang="ru-RU" sz="2700" dirty="0">
                <a:latin typeface="Monotype Corsiva" pitchFamily="66" charset="0"/>
              </a:rPr>
              <a:t> </a:t>
            </a:r>
            <a:r>
              <a:rPr lang="en-US" sz="2700" u="sng" dirty="0">
                <a:latin typeface="Monotype Corsiva" pitchFamily="66" charset="0"/>
                <a:hlinkClick r:id="rId3"/>
              </a:rPr>
              <a:t>https</a:t>
            </a:r>
            <a:r>
              <a:rPr lang="ru-RU" sz="2700" u="sng" dirty="0">
                <a:latin typeface="Monotype Corsiva" pitchFamily="66" charset="0"/>
                <a:hlinkClick r:id="rId3"/>
              </a:rPr>
              <a:t>://</a:t>
            </a:r>
            <a:r>
              <a:rPr lang="en-US" sz="2700" u="sng" dirty="0">
                <a:latin typeface="Monotype Corsiva" pitchFamily="66" charset="0"/>
                <a:hlinkClick r:id="rId3"/>
              </a:rPr>
              <a:t>wp</a:t>
            </a:r>
            <a:r>
              <a:rPr lang="ru-RU" sz="2700" u="sng" dirty="0">
                <a:latin typeface="Monotype Corsiva" pitchFamily="66" charset="0"/>
                <a:hlinkClick r:id="rId3"/>
              </a:rPr>
              <a:t>.</a:t>
            </a:r>
            <a:r>
              <a:rPr lang="en-US" sz="2700" u="sng" dirty="0">
                <a:latin typeface="Monotype Corsiva" pitchFamily="66" charset="0"/>
                <a:hlinkClick r:id="rId3"/>
              </a:rPr>
              <a:t>nmc</a:t>
            </a:r>
            <a:r>
              <a:rPr lang="ru-RU" sz="2700" u="sng" dirty="0">
                <a:latin typeface="Monotype Corsiva" pitchFamily="66" charset="0"/>
                <a:hlinkClick r:id="rId3"/>
              </a:rPr>
              <a:t>-</a:t>
            </a:r>
            <a:r>
              <a:rPr lang="en-US" sz="2700" u="sng" dirty="0">
                <a:latin typeface="Monotype Corsiva" pitchFamily="66" charset="0"/>
                <a:hlinkClick r:id="rId3"/>
              </a:rPr>
              <a:t>pto</a:t>
            </a:r>
            <a:r>
              <a:rPr lang="ru-RU" sz="2700" u="sng" dirty="0">
                <a:latin typeface="Monotype Corsiva" pitchFamily="66" charset="0"/>
                <a:hlinkClick r:id="rId3"/>
              </a:rPr>
              <a:t>.</a:t>
            </a:r>
            <a:r>
              <a:rPr lang="en-US" sz="2700" u="sng" dirty="0">
                <a:latin typeface="Monotype Corsiva" pitchFamily="66" charset="0"/>
                <a:hlinkClick r:id="rId3"/>
              </a:rPr>
              <a:t>rv</a:t>
            </a:r>
            <a:r>
              <a:rPr lang="ru-RU" sz="2700" u="sng" dirty="0">
                <a:latin typeface="Monotype Corsiva" pitchFamily="66" charset="0"/>
                <a:hlinkClick r:id="rId3"/>
              </a:rPr>
              <a:t>.</a:t>
            </a:r>
            <a:r>
              <a:rPr lang="en-US" sz="2700" u="sng" dirty="0">
                <a:latin typeface="Monotype Corsiva" pitchFamily="66" charset="0"/>
                <a:hlinkClick r:id="rId3"/>
              </a:rPr>
              <a:t>ua</a:t>
            </a:r>
            <a:r>
              <a:rPr lang="en-US" sz="2700" dirty="0">
                <a:latin typeface="Monotype Corsiva" pitchFamily="66" charset="0"/>
              </a:rPr>
              <a:t> </a:t>
            </a:r>
            <a:r>
              <a:rPr lang="ru-RU" sz="2700" dirty="0" smtClean="0">
                <a:latin typeface="Monotype Corsiva" pitchFamily="66" charset="0"/>
              </a:rPr>
              <a:t/>
            </a:r>
            <a:br>
              <a:rPr lang="ru-RU" sz="2700" dirty="0" smtClean="0">
                <a:latin typeface="Monotype Corsiva" pitchFamily="66" charset="0"/>
              </a:rPr>
            </a:br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 </a:t>
            </a:r>
            <a:r>
              <a:rPr lang="ru-RU" sz="27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розділі інформаційно-видавнича діяльність.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20220216_1140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476672"/>
            <a:ext cx="2304256" cy="2880320"/>
          </a:xfrm>
          <a:prstGeom prst="rect">
            <a:avLst/>
          </a:prstGeom>
        </p:spPr>
      </p:pic>
      <p:pic>
        <p:nvPicPr>
          <p:cNvPr id="9" name="Рисунок 8" descr="20220216_1141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3501008"/>
            <a:ext cx="2376264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5929d2670f8f428d9576209c9f0ac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35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352839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метою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самоосвіти</a:t>
            </a: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sz="2700" dirty="0" smtClean="0">
                <a:latin typeface="Monotype Corsiva" pitchFamily="66" charset="0"/>
              </a:rPr>
              <a:t> </a:t>
            </a: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слухала вебінари, брала участь у флешмобі освітян, долучалася до засідання круглого столу для викладачів природничо-математичних 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предметів.</a:t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08.02.2022 року разом із 41 тис. працівників освіти стала учасницею рекорду України, щодо виконання цифрових вправ 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у </a:t>
            </a: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рамках заходу «Всеукраїнський онлайн-флешмоб освітян до 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Дня </a:t>
            </a: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безпечного 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Інтернету 2022».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7" name="Рисунок 6" descr="20220208_1518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077072"/>
            <a:ext cx="3096344" cy="1926614"/>
          </a:xfrm>
          <a:prstGeom prst="rect">
            <a:avLst/>
          </a:prstGeom>
        </p:spPr>
      </p:pic>
      <p:pic>
        <p:nvPicPr>
          <p:cNvPr id="8" name="Рисунок 7" descr="20220215_1648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933056"/>
            <a:ext cx="3024336" cy="24208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5929d2670f8f428d9576209c9f0ac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44016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метою самоосвіти та підвищення фахового рівня пройшла курси підвищення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кваліфікації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7" name="Рисунок 6" descr="20210402_1142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16832"/>
            <a:ext cx="3607558" cy="2520280"/>
          </a:xfrm>
          <a:prstGeom prst="rect">
            <a:avLst/>
          </a:prstGeom>
        </p:spPr>
      </p:pic>
      <p:pic>
        <p:nvPicPr>
          <p:cNvPr id="8" name="Рисунок 7" descr="20211025_1057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2348880"/>
            <a:ext cx="3523498" cy="2520280"/>
          </a:xfrm>
          <a:prstGeom prst="rect">
            <a:avLst/>
          </a:prstGeom>
        </p:spPr>
      </p:pic>
      <p:pic>
        <p:nvPicPr>
          <p:cNvPr id="9" name="Рисунок 8" descr="20210413_1057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3933056"/>
            <a:ext cx="3408189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616530124_45-p-fon-dlya-prezentatsii-po-matematike-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Беру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активну  участь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 засіданні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методичної  комісії викладачів  природничих  дисциплін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b="1" u="sng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Підготувала  виступи  на  тему</a:t>
            </a:r>
            <a:r>
              <a:rPr lang="ru-RU" sz="2400" b="1" u="sng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: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1.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«Розвиток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навичок креативного мислення через спілкування у контексті оновлення змісту математичної освіти та технології навчання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»;</a:t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2. «Використання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інтерактивних методів у професійній освіті та навчанні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»;</a:t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3. «Підготовка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до зовнішнього незалежного оцінювання з математики 2022 року».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Взяла  участь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методичному  марафоні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b="1" u="sng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Підготувала  виступ  на  тему: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1.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«Особливості реалізації компетентісного підходу на уроках математики».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20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234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Портфоліо  викладача  математики  та  інформатики ФІДИК   ОКСАНИ   ВАСИЛІВНИ</vt:lpstr>
      <vt:lpstr>ВІЗИТКА</vt:lpstr>
      <vt:lpstr>ТЕМА  НАД  ЯКОЮ  ПРАЦЮЮ: «Використання інтерактивних методів навчання на уроках математики»</vt:lpstr>
      <vt:lpstr>МЕТОДИЧНА  РОБОТА</vt:lpstr>
      <vt:lpstr>Написала  тези  доповіді  на  тему:  «Використання  інтерактивних  методів  у  професійній  освіті  та навчанні»,  які  опубліковані  в  збірнику  матеріалів  Всеукраїнської науково-практичної конференції, частина 2, від 2 квітня 2021 року ст.255.  Отримала  сертифікат  та  8 активних  годин.  Режим доступу 2 частина збірника https://drive.google.com/file/d/156L9NgqOJknVHIHrt3Vq6kw7u10949Am/view </vt:lpstr>
      <vt:lpstr>Написала  статтю на тему:   «Технологія використання віртуальної дошки Padlet в освітньому процесі на прикладі збірника вправ «Математика в професії Кухар», яка опублікована в Методичному віснику НМЦ ПТО у Рівненській області, інформаційно-методичний збірник №1/2022. Рівне: НМЦ ПТО, 2022. – 249 с. В розділі практики дистанційного та змішаного навчання ст. 76-83.  Режим доступу https://wp.nmc-pto.rv.ua  в розділі інформаційно-видавнича діяльність. </vt:lpstr>
      <vt:lpstr>  З метою самоосвіти  слухала вебінари, брала участь у флешмобі освітян, долучалася до засідання круглого столу для викладачів природничо-математичних предметів. 08.02.2022 року разом із 41 тис. працівників освіти стала учасницею рекорду України, щодо виконання цифрових вправ у рамках заходу «Всеукраїнський онлайн-флешмоб освітян до  Дня безпечного Інтернету 2022».  </vt:lpstr>
      <vt:lpstr> З метою самоосвіти та підвищення фахового рівня пройшла курси підвищення кваліфікації </vt:lpstr>
      <vt:lpstr>Беру  активну  участь у засіданні  методичної  комісії викладачів  природничих  дисциплін  Підготувала  виступи  на  тему:  1. «Розвиток навичок креативного мислення через спілкування у контексті оновлення змісту математичної освіти та технології навчання»;  2. «Використання інтерактивних методів у професійній освіті та навчанні»;  3. «Підготовка до зовнішнього незалежного оцінювання з математики 2022 року».  Взяла  участь у  методичному  марафоні  Підготувала  виступ  на  тему: 1. «Особливості реалізації компетентісного підходу на уроках математики». </vt:lpstr>
      <vt:lpstr>ПОЗАКЛАСНА  РОБОТА</vt:lpstr>
      <vt:lpstr>Слайд 11</vt:lpstr>
      <vt:lpstr>Провела показові уроки на тему: «Декартова  система координат у  просторі»; «Критичні  точки  функції.  Точки  екстремуму»  Проводжу факультативні заняття з математики  для здобувачів освіти випускних груп №14 та №15  згідно робочої програми та графіка. Ознайомила учнів з «Путівником учасника ЗНО-2022» Режим доступу https://testportal.gov.ua/putivnyk-uchasnyka-zno/ </vt:lpstr>
      <vt:lpstr> ВИХОВНА  РОБОТА Оксана Василівна є класним керівником групи №23  за професією «Кухар. Кондитер».  Робота клопітка, але коли бачиш результати яких вдалося досягнути спільними зусиллями, то розумієш – вона того варта.  Разом з майстром в/н Сташук В.М. та активом групи  організували та провели: Свято до 8-го березня  «Усім жінкам присвячується»    </vt:lpstr>
      <vt:lpstr>Свято  до 6-го  грудня   «День Збройних сил України»</vt:lpstr>
      <vt:lpstr> В  педагогічній  діяльності  дотримуюся  правила: 1. низький поріг 2.  висока стеля 3.  широкі стіни  Низький поріг означає, що поставлене переді мною завдання є доступним і досяжним у його виконанні, а ситуація успіху в поєднанні з наполегливістю мотивує до виконання подальших завдань.  Висока стеля передбачає, що поставлене завдання має кілька рівнів складності і необмежує зробити більше і краще.  Широкі стіни творять простір для власного вибору та передбачають  творчий підхід до виконання роботи.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777</dc:creator>
  <cp:lastModifiedBy>777</cp:lastModifiedBy>
  <cp:revision>49</cp:revision>
  <dcterms:created xsi:type="dcterms:W3CDTF">2022-03-10T11:18:50Z</dcterms:created>
  <dcterms:modified xsi:type="dcterms:W3CDTF">2022-03-10T15:52:30Z</dcterms:modified>
</cp:coreProperties>
</file>